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67" r:id="rId3"/>
  </p:sldMasterIdLst>
  <p:notesMasterIdLst>
    <p:notesMasterId r:id="rId59"/>
  </p:notesMasterIdLst>
  <p:handoutMasterIdLst>
    <p:handoutMasterId r:id="rId60"/>
  </p:handoutMasterIdLst>
  <p:sldIdLst>
    <p:sldId id="445" r:id="rId4"/>
    <p:sldId id="703" r:id="rId5"/>
    <p:sldId id="758" r:id="rId6"/>
    <p:sldId id="759" r:id="rId7"/>
    <p:sldId id="761" r:id="rId8"/>
    <p:sldId id="764" r:id="rId9"/>
    <p:sldId id="765" r:id="rId10"/>
    <p:sldId id="766" r:id="rId11"/>
    <p:sldId id="767" r:id="rId12"/>
    <p:sldId id="768" r:id="rId13"/>
    <p:sldId id="769" r:id="rId14"/>
    <p:sldId id="770" r:id="rId15"/>
    <p:sldId id="771" r:id="rId16"/>
    <p:sldId id="775" r:id="rId17"/>
    <p:sldId id="778" r:id="rId18"/>
    <p:sldId id="776" r:id="rId19"/>
    <p:sldId id="777" r:id="rId20"/>
    <p:sldId id="779" r:id="rId21"/>
    <p:sldId id="780" r:id="rId22"/>
    <p:sldId id="781" r:id="rId23"/>
    <p:sldId id="782" r:id="rId24"/>
    <p:sldId id="783" r:id="rId25"/>
    <p:sldId id="784" r:id="rId26"/>
    <p:sldId id="785" r:id="rId27"/>
    <p:sldId id="786" r:id="rId28"/>
    <p:sldId id="787" r:id="rId29"/>
    <p:sldId id="788" r:id="rId30"/>
    <p:sldId id="789" r:id="rId31"/>
    <p:sldId id="790" r:id="rId32"/>
    <p:sldId id="791" r:id="rId33"/>
    <p:sldId id="792" r:id="rId34"/>
    <p:sldId id="793" r:id="rId35"/>
    <p:sldId id="794" r:id="rId36"/>
    <p:sldId id="795" r:id="rId37"/>
    <p:sldId id="796" r:id="rId38"/>
    <p:sldId id="797" r:id="rId39"/>
    <p:sldId id="798" r:id="rId40"/>
    <p:sldId id="799" r:id="rId41"/>
    <p:sldId id="800" r:id="rId42"/>
    <p:sldId id="801" r:id="rId43"/>
    <p:sldId id="802" r:id="rId44"/>
    <p:sldId id="803" r:id="rId45"/>
    <p:sldId id="804" r:id="rId46"/>
    <p:sldId id="805" r:id="rId47"/>
    <p:sldId id="806" r:id="rId48"/>
    <p:sldId id="807" r:id="rId49"/>
    <p:sldId id="808" r:id="rId50"/>
    <p:sldId id="809" r:id="rId51"/>
    <p:sldId id="810" r:id="rId52"/>
    <p:sldId id="811" r:id="rId53"/>
    <p:sldId id="812" r:id="rId54"/>
    <p:sldId id="813" r:id="rId55"/>
    <p:sldId id="814" r:id="rId56"/>
    <p:sldId id="815" r:id="rId57"/>
    <p:sldId id="816" r:id="rId5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吴 鹏飞" initials="吴" lastIdx="1" clrIdx="0">
    <p:extLst>
      <p:ext uri="{19B8F6BF-5375-455C-9EA6-DF929625EA0E}">
        <p15:presenceInfo xmlns:p15="http://schemas.microsoft.com/office/powerpoint/2012/main" userId="b708544a9a37d95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1893"/>
    <a:srgbClr val="000000"/>
    <a:srgbClr val="FF40FF"/>
    <a:srgbClr val="92D050"/>
    <a:srgbClr val="0432FF"/>
    <a:srgbClr val="0070C0"/>
    <a:srgbClr val="2D3AFF"/>
    <a:srgbClr val="73FB79"/>
    <a:srgbClr val="FFC000"/>
    <a:srgbClr val="2764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9" autoAdjust="0"/>
    <p:restoredTop sz="71588"/>
  </p:normalViewPr>
  <p:slideViewPr>
    <p:cSldViewPr snapToGrid="0" snapToObjects="1">
      <p:cViewPr varScale="1">
        <p:scale>
          <a:sx n="80" d="100"/>
          <a:sy n="80" d="100"/>
        </p:scale>
        <p:origin x="58" y="22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5" Type="http://schemas.openxmlformats.org/officeDocument/2006/relationships/slide" Target="slides/slide2.xml"/><Relationship Id="rId61" Type="http://schemas.openxmlformats.org/officeDocument/2006/relationships/commentAuthors" Target="commentAuthor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handoutMaster" Target="handoutMasters/handoutMaster1.xml"/><Relationship Id="rId65"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31DC918-D5AF-47D4-A0E1-0F6E36D2B398}" type="datetimeFigureOut">
              <a:rPr lang="zh-CN" altLang="en-US" smtClean="0"/>
              <a:t>2021/5/7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A9E4A-35BD-4C19-B517-40C0E652C88C}"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jpeg>
</file>

<file path=ppt/media/image10.jpeg>
</file>

<file path=ppt/media/image11.png>
</file>

<file path=ppt/media/image12.png>
</file>

<file path=ppt/media/image13.png>
</file>

<file path=ppt/media/image2.pn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B88DBF-287A-4B07-8150-A1306642B532}" type="datetimeFigureOut">
              <a:rPr lang="zh-CN" altLang="en-US" smtClean="0"/>
              <a:t>2021/5/7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CF9155-6E7B-4459-9A3D-B60496DBBCCA}"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DCCF9155-6E7B-4459-9A3D-B60496DBBCCA}" type="slidenum">
              <a:rPr lang="zh-CN" altLang="en-US" smtClean="0"/>
              <a:t>1</a:t>
            </a:fld>
            <a:endParaRPr lang="zh-CN" altLang="en-US"/>
          </a:p>
        </p:txBody>
      </p:sp>
    </p:spTree>
    <p:extLst>
      <p:ext uri="{BB962C8B-B14F-4D97-AF65-F5344CB8AC3E}">
        <p14:creationId xmlns:p14="http://schemas.microsoft.com/office/powerpoint/2010/main" val="3131187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3.xml"/><Relationship Id="rId4" Type="http://schemas.microsoft.com/office/2007/relationships/hdphoto" Target="../media/hdphoto3.wdp"/></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淡蓝">
    <p:spTree>
      <p:nvGrpSpPr>
        <p:cNvPr id="1" name=""/>
        <p:cNvGrpSpPr/>
        <p:nvPr/>
      </p:nvGrpSpPr>
      <p:grpSpPr>
        <a:xfrm>
          <a:off x="0" y="0"/>
          <a:ext cx="0" cy="0"/>
          <a:chOff x="0" y="0"/>
          <a:chExt cx="0" cy="0"/>
        </a:xfrm>
      </p:grpSpPr>
      <p:sp>
        <p:nvSpPr>
          <p:cNvPr id="12" name="日期占位符 11"/>
          <p:cNvSpPr>
            <a:spLocks noGrp="1"/>
          </p:cNvSpPr>
          <p:nvPr>
            <p:ph type="dt" sz="half" idx="10"/>
          </p:nvPr>
        </p:nvSpPr>
        <p:spPr/>
        <p:txBody>
          <a:bodyPr/>
          <a:lstStyle/>
          <a:p>
            <a:pPr>
              <a:defRPr/>
            </a:pPr>
            <a:fld id="{ABD4AC4A-DF3C-4DC5-BD05-AB579ECF9A78}" type="datetime1">
              <a:rPr lang="zh-CN" altLang="en-US" smtClean="0"/>
              <a:t>2021/5/7</a:t>
            </a:fld>
            <a:endParaRPr lang="zh-CN" altLang="en-US"/>
          </a:p>
        </p:txBody>
      </p:sp>
      <p:sp>
        <p:nvSpPr>
          <p:cNvPr id="13" name="灯片编号占位符 12"/>
          <p:cNvSpPr>
            <a:spLocks noGrp="1"/>
          </p:cNvSpPr>
          <p:nvPr>
            <p:ph type="sldNum" sz="quarter" idx="11"/>
          </p:nvPr>
        </p:nvSpPr>
        <p:spPr>
          <a:xfrm>
            <a:off x="9347243" y="6500835"/>
            <a:ext cx="2844800" cy="428628"/>
          </a:xfrm>
        </p:spPr>
        <p:txBody>
          <a:bodyPr/>
          <a:lstStyle>
            <a:lvl1pPr>
              <a:defRPr sz="1500" baseline="0"/>
            </a:lvl1pPr>
          </a:lstStyle>
          <a:p>
            <a:pPr>
              <a:defRPr/>
            </a:pPr>
            <a:fld id="{F34F209F-7364-4BEE-B0C4-76D6E8CB9558}" type="slidenum">
              <a:rPr lang="zh-CN" altLang="en-US" smtClean="0"/>
              <a:t>‹#›</a:t>
            </a:fld>
            <a:endParaRPr lang="zh-CN" altLang="en-US" dirty="0"/>
          </a:p>
        </p:txBody>
      </p:sp>
      <p:sp>
        <p:nvSpPr>
          <p:cNvPr id="14" name="页脚占位符 13"/>
          <p:cNvSpPr>
            <a:spLocks noGrp="1"/>
          </p:cNvSpPr>
          <p:nvPr>
            <p:ph type="ftr" sz="quarter" idx="12"/>
          </p:nvPr>
        </p:nvSpPr>
        <p:spPr/>
        <p:txBody>
          <a:bodyPr/>
          <a:lstStyle/>
          <a:p>
            <a:pPr>
              <a:defRPr/>
            </a:pP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43339" y="332656"/>
            <a:ext cx="7694645" cy="706090"/>
          </a:xfrm>
        </p:spPr>
        <p:txBody>
          <a:bodyPr>
            <a:normAutofit/>
          </a:bodyPr>
          <a:lstStyle>
            <a:lvl1pPr>
              <a:defRPr sz="3200" b="1">
                <a:ln w="15875">
                  <a:noFill/>
                </a:ln>
                <a:solidFill>
                  <a:srgbClr val="FFC000"/>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灯片编号占位符 5"/>
          <p:cNvSpPr>
            <a:spLocks noGrp="1"/>
          </p:cNvSpPr>
          <p:nvPr>
            <p:ph type="sldNum" sz="quarter" idx="10"/>
          </p:nvPr>
        </p:nvSpPr>
        <p:spPr>
          <a:xfrm>
            <a:off x="9347200" y="6453189"/>
            <a:ext cx="2844800" cy="365125"/>
          </a:xfrm>
        </p:spPr>
        <p:txBody>
          <a:bodyPr/>
          <a:lstStyle>
            <a:lvl1pPr>
              <a:defRPr sz="1600" smtClean="0"/>
            </a:lvl1pPr>
          </a:lstStyle>
          <a:p>
            <a:pPr>
              <a:defRPr/>
            </a:pPr>
            <a:fld id="{8174CDF2-99C3-4911-A684-C83D1DF71E9B}" type="slidenum">
              <a:rPr lang="zh-CN" altLang="en-US"/>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F26BC72A-0D22-405A-962D-A4F6E913F378}" type="slidenum">
              <a:rPr lang="en-US" altLang="zh-CN"/>
              <a:pPr/>
              <a:t>‹#›</a:t>
            </a:fld>
            <a:endParaRPr lang="en-US" altLang="zh-CN"/>
          </a:p>
        </p:txBody>
      </p:sp>
    </p:spTree>
    <p:extLst>
      <p:ext uri="{BB962C8B-B14F-4D97-AF65-F5344CB8AC3E}">
        <p14:creationId xmlns:p14="http://schemas.microsoft.com/office/powerpoint/2010/main" val="26494621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2F2F2"/>
        </a:solidFill>
        <a:effectLst/>
      </p:bgPr>
    </p:bg>
    <p:spTree>
      <p:nvGrpSpPr>
        <p:cNvPr id="1" name=""/>
        <p:cNvGrpSpPr/>
        <p:nvPr/>
      </p:nvGrpSpPr>
      <p:grpSpPr>
        <a:xfrm>
          <a:off x="0" y="0"/>
          <a:ext cx="0" cy="0"/>
          <a:chOff x="0" y="0"/>
          <a:chExt cx="0" cy="0"/>
        </a:xfrm>
      </p:grpSpPr>
      <p:sp>
        <p:nvSpPr>
          <p:cNvPr id="8" name="任意多边形 7"/>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795758" y="6458677"/>
            <a:ext cx="1579756" cy="209725"/>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p:cNvSpPr/>
          <p:nvPr userDrawn="1"/>
        </p:nvSpPr>
        <p:spPr>
          <a:xfrm>
            <a:off x="10927454" y="6458679"/>
            <a:ext cx="1534478" cy="59568"/>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灯片编号占位符 5"/>
          <p:cNvSpPr>
            <a:spLocks noGrp="1"/>
          </p:cNvSpPr>
          <p:nvPr>
            <p:ph type="sldNum" sz="quarter" idx="4"/>
          </p:nvPr>
        </p:nvSpPr>
        <p:spPr>
          <a:xfrm>
            <a:off x="10448698" y="6374268"/>
            <a:ext cx="468520"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30"/>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2021/5/7</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1"/>
            <a:ext cx="12192000" cy="3615656"/>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052" name="Picture 4" descr="http://cs.njupt.edu.cn/_upload/tpl/02/9d/669/template669/img/top.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3615655"/>
            <a:ext cx="12192000" cy="32423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2021/5/7</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5"/>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2021/5/7</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2021/5/7</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70"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2021/5/7</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2021/5/7</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矩形 4"/>
          <p:cNvSpPr/>
          <p:nvPr userDrawn="1"/>
        </p:nvSpPr>
        <p:spPr>
          <a:xfrm>
            <a:off x="0" y="0"/>
            <a:ext cx="12192000" cy="685800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4_空白">
    <p:bg>
      <p:bgPr>
        <a:blipFill>
          <a:blip r:embed="rId2" cstate="email"/>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3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5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cstate="email">
            <a:duotone>
              <a:prstClr val="black"/>
              <a:srgbClr val="00B0F0">
                <a:tint val="45000"/>
                <a:satMod val="400000"/>
              </a:srgbClr>
            </a:duotone>
            <a:extLst>
              <a:ext uri="{BEBA8EAE-BF5A-486C-A8C5-ECC9F3942E4B}">
                <a14:imgProps xmlns:a14="http://schemas.microsoft.com/office/drawing/2010/main">
                  <a14:imgLayer r:embed="rId4">
                    <a14:imgEffect>
                      <a14:brightnessContrast bright="20000" contrast="40000"/>
                    </a14:imgEffect>
                    <a14:imgEffect>
                      <a14:saturation sat="400000"/>
                    </a14:imgEffect>
                  </a14:imgLayer>
                </a14:imgProps>
              </a:ext>
            </a:extLst>
          </a:blip>
          <a:stretch>
            <a:fillRect/>
          </a:stretch>
        </p:blipFill>
        <p:spPr>
          <a:xfrm>
            <a:off x="1147" y="1719"/>
            <a:ext cx="12192767" cy="6856281"/>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2"/>
            <a:ext cx="12192000" cy="685800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2_空白">
    <p:bg>
      <p:bgPr>
        <a:blipFill dpi="0" rotWithShape="1">
          <a:blip r:embed="rId2">
            <a:lum/>
          </a:blip>
          <a:srcRect/>
          <a:tile tx="0" ty="336550" sx="100000" sy="100000" flip="xy" algn="tl"/>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6_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2021/5/7</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2021/5/7</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2021/5/7</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3"/>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43"/>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2021/5/7</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a:xfrm>
            <a:off x="0" y="420914"/>
            <a:ext cx="870857" cy="449943"/>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平行四边形 20"/>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22" name="平行四边形 21"/>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sp>
        <p:nvSpPr>
          <p:cNvPr id="26" name="任意多边形 2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流程图: 数据 2"/>
          <p:cNvSpPr/>
          <p:nvPr userDrawn="1"/>
        </p:nvSpPr>
        <p:spPr>
          <a:xfrm>
            <a:off x="217673" y="312526"/>
            <a:ext cx="943470" cy="558331"/>
          </a:xfrm>
          <a:prstGeom prst="flowChartInputOutp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userDrawn="1"/>
        </p:nvCxnSpPr>
        <p:spPr>
          <a:xfrm>
            <a:off x="870857" y="856343"/>
            <a:ext cx="11321143"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图片 11"/>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3" name="图片 12"/>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theme" Target="../theme/theme3.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580539" y="6356350"/>
            <a:ext cx="1201024"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88" r:id="rId1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773174" y="6356350"/>
            <a:ext cx="40267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E8081-9BD5-4D7C-946C-6E41C6C19654}" type="slidenum">
              <a:rPr lang="zh-CN" altLang="en-US" smtClean="0">
                <a:solidFill>
                  <a:prstClr val="black">
                    <a:tint val="75000"/>
                  </a:prstClr>
                </a:solidFill>
              </a:rPr>
              <a:t>‹#›</a:t>
            </a:fld>
            <a:endParaRPr lang="zh-CN" alt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2021/5/7</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cstate="screen"/>
          <a:stretch>
            <a:fillRect/>
          </a:stretch>
        </p:blipFill>
        <p:spPr>
          <a:xfrm>
            <a:off x="294140" y="262285"/>
            <a:ext cx="3030085" cy="808023"/>
          </a:xfrm>
          <a:prstGeom prst="rect">
            <a:avLst/>
          </a:prstGeom>
          <a:effectLst>
            <a:outerShdw blurRad="50800" dist="38100" dir="16200000" rotWithShape="0">
              <a:prstClr val="black">
                <a:alpha val="40000"/>
              </a:prstClr>
            </a:outerShdw>
          </a:effectLst>
        </p:spPr>
      </p:pic>
      <p:sp>
        <p:nvSpPr>
          <p:cNvPr id="7" name="文本框 6"/>
          <p:cNvSpPr txBox="1"/>
          <p:nvPr/>
        </p:nvSpPr>
        <p:spPr>
          <a:xfrm>
            <a:off x="142624" y="1811713"/>
            <a:ext cx="11528194"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8800" b="1" i="0" u="none" strike="noStrike" kern="1200" cap="none" spc="0" normalizeH="0" baseline="0" noProof="0" dirty="0">
                <a:ln>
                  <a:noFill/>
                </a:ln>
                <a:solidFill>
                  <a:srgbClr val="FFC000"/>
                </a:solidFill>
                <a:uLnTx/>
                <a:uFillTx/>
                <a:latin typeface="微软雅黑" panose="020B0503020204020204" pitchFamily="34" charset="-122"/>
                <a:ea typeface="微软雅黑" panose="020B0503020204020204" pitchFamily="34" charset="-122"/>
                <a:cs typeface="+mn-cs"/>
              </a:rPr>
              <a:t>编译原理</a:t>
            </a:r>
          </a:p>
        </p:txBody>
      </p:sp>
      <p:sp>
        <p:nvSpPr>
          <p:cNvPr id="2" name="文本框 1"/>
          <p:cNvSpPr txBox="1"/>
          <p:nvPr/>
        </p:nvSpPr>
        <p:spPr>
          <a:xfrm>
            <a:off x="5286103" y="3370217"/>
            <a:ext cx="1410788" cy="369332"/>
          </a:xfrm>
          <a:prstGeom prst="rect">
            <a:avLst/>
          </a:prstGeom>
          <a:noFill/>
        </p:spPr>
        <p:txBody>
          <a:bodyPr wrap="square" rtlCol="0">
            <a:spAutoFit/>
          </a:bodyPr>
          <a:lstStyle/>
          <a:p>
            <a:r>
              <a:rPr lang="zh-CN" altLang="en-US" dirty="0" smtClean="0">
                <a:solidFill>
                  <a:schemeClr val="bg1"/>
                </a:solidFill>
              </a:rPr>
              <a:t>    第四章</a:t>
            </a:r>
            <a:endParaRPr lang="zh-CN" alt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6275" name="Rectangle 3"/>
          <p:cNvSpPr>
            <a:spLocks noChangeArrowheads="1"/>
          </p:cNvSpPr>
          <p:nvPr/>
        </p:nvSpPr>
        <p:spPr bwMode="auto">
          <a:xfrm>
            <a:off x="1806576" y="598488"/>
            <a:ext cx="4716356"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一、算符优先关系的定义</a:t>
            </a:r>
          </a:p>
        </p:txBody>
      </p:sp>
      <p:sp>
        <p:nvSpPr>
          <p:cNvPr id="566276" name="Rectangle 4"/>
          <p:cNvSpPr>
            <a:spLocks noChangeArrowheads="1"/>
          </p:cNvSpPr>
          <p:nvPr/>
        </p:nvSpPr>
        <p:spPr bwMode="auto">
          <a:xfrm>
            <a:off x="1928814" y="1363663"/>
            <a:ext cx="8491537" cy="590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5000"/>
              </a:lnSpc>
              <a:buFont typeface="Arial" panose="020B0604020202020204" pitchFamily="34" charset="0"/>
              <a:buNone/>
              <a:defRPr/>
            </a:pPr>
            <a:r>
              <a:rPr lang="en-US" altLang="zh-CN" sz="2400" b="1" dirty="0">
                <a:solidFill>
                  <a:srgbClr val="011893"/>
                </a:solidFill>
                <a:latin typeface="Times New Roman" panose="02020603050405020304" pitchFamily="18" charset="0"/>
              </a:rPr>
              <a:t>2</a:t>
            </a:r>
            <a:r>
              <a:rPr lang="zh-CN" altLang="en-US" sz="2400" b="1" dirty="0">
                <a:solidFill>
                  <a:srgbClr val="011893"/>
                </a:solidFill>
                <a:latin typeface="Times New Roman" panose="02020603050405020304" pitchFamily="18" charset="0"/>
              </a:rPr>
              <a:t>、算符优先文法的定义</a:t>
            </a:r>
            <a:endParaRPr lang="en-US" altLang="zh-CN" sz="2400" b="1" dirty="0">
              <a:solidFill>
                <a:srgbClr val="011893"/>
              </a:solidFill>
              <a:latin typeface="Times New Roman" panose="02020603050405020304" pitchFamily="18" charset="0"/>
            </a:endParaRPr>
          </a:p>
        </p:txBody>
      </p:sp>
      <p:sp>
        <p:nvSpPr>
          <p:cNvPr id="566282" name="Rectangle 10"/>
          <p:cNvSpPr>
            <a:spLocks noChangeArrowheads="1"/>
          </p:cNvSpPr>
          <p:nvPr/>
        </p:nvSpPr>
        <p:spPr bwMode="auto">
          <a:xfrm>
            <a:off x="1881188" y="1995489"/>
            <a:ext cx="8507412" cy="9841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5000"/>
              </a:lnSpc>
              <a:buFont typeface="Arial" panose="020B0604020202020204" pitchFamily="34" charset="0"/>
              <a:buNone/>
              <a:defRPr/>
            </a:pPr>
            <a:r>
              <a:rPr lang="zh-CN" altLang="en-US" sz="2000" b="1" dirty="0">
                <a:latin typeface="Times New Roman" panose="02020603050405020304" pitchFamily="18" charset="0"/>
              </a:rPr>
              <a:t>       若存在一个文法</a:t>
            </a:r>
            <a:r>
              <a:rPr lang="en-US" altLang="zh-CN" sz="2000" b="1" dirty="0">
                <a:latin typeface="Times New Roman" panose="02020603050405020304" pitchFamily="18" charset="0"/>
              </a:rPr>
              <a:t>G</a:t>
            </a:r>
            <a:r>
              <a:rPr lang="zh-CN" altLang="en-US" sz="2000" b="1" dirty="0">
                <a:latin typeface="Times New Roman" panose="02020603050405020304" pitchFamily="18" charset="0"/>
              </a:rPr>
              <a:t>，如果</a:t>
            </a:r>
            <a:r>
              <a:rPr lang="en-US" altLang="zh-CN" sz="2000" b="1" dirty="0">
                <a:latin typeface="Times New Roman" panose="02020603050405020304" pitchFamily="18" charset="0"/>
              </a:rPr>
              <a:t>G</a:t>
            </a:r>
            <a:r>
              <a:rPr lang="zh-CN" altLang="en-US" sz="2000" b="1" dirty="0">
                <a:latin typeface="Times New Roman" panose="02020603050405020304" pitchFamily="18" charset="0"/>
              </a:rPr>
              <a:t>中不含有形如 </a:t>
            </a:r>
            <a:r>
              <a:rPr lang="en-US" altLang="zh-CN" sz="2000" b="1" dirty="0">
                <a:latin typeface="Times New Roman" panose="02020603050405020304" pitchFamily="18" charset="0"/>
              </a:rPr>
              <a:t>U::=…AB… </a:t>
            </a:r>
            <a:r>
              <a:rPr lang="zh-CN" altLang="en-US" sz="2000" b="1" dirty="0">
                <a:latin typeface="Times New Roman" panose="02020603050405020304" pitchFamily="18" charset="0"/>
              </a:rPr>
              <a:t>的规则，其中</a:t>
            </a:r>
            <a:r>
              <a:rPr lang="en-US" altLang="zh-CN" sz="2000" b="1" dirty="0">
                <a:latin typeface="Times New Roman" panose="02020603050405020304" pitchFamily="18" charset="0"/>
              </a:rPr>
              <a:t>A</a:t>
            </a:r>
            <a:r>
              <a:rPr lang="zh-CN" altLang="en-US" sz="2000" b="1" dirty="0">
                <a:latin typeface="Times New Roman" panose="02020603050405020304" pitchFamily="18" charset="0"/>
              </a:rPr>
              <a:t>，</a:t>
            </a:r>
            <a:r>
              <a:rPr lang="en-US" altLang="zh-CN" sz="2000" b="1" dirty="0">
                <a:latin typeface="Times New Roman" panose="02020603050405020304" pitchFamily="18" charset="0"/>
              </a:rPr>
              <a:t>B ∈V</a:t>
            </a:r>
            <a:r>
              <a:rPr lang="en-US" altLang="zh-CN" sz="2000" b="1" baseline="-25000" dirty="0">
                <a:latin typeface="Times New Roman" panose="02020603050405020304" pitchFamily="18" charset="0"/>
              </a:rPr>
              <a:t>N</a:t>
            </a:r>
            <a:r>
              <a:rPr lang="zh-CN" altLang="en-US" sz="2000" b="1" dirty="0">
                <a:latin typeface="Times New Roman" panose="02020603050405020304" pitchFamily="18" charset="0"/>
              </a:rPr>
              <a:t>，则称文法</a:t>
            </a:r>
            <a:r>
              <a:rPr lang="en-US" altLang="zh-CN" sz="2000" b="1" dirty="0">
                <a:latin typeface="Times New Roman" panose="02020603050405020304" pitchFamily="18" charset="0"/>
              </a:rPr>
              <a:t>G</a:t>
            </a:r>
            <a:r>
              <a:rPr lang="zh-CN" altLang="en-US" sz="2000" b="1" dirty="0">
                <a:latin typeface="Times New Roman" panose="02020603050405020304" pitchFamily="18" charset="0"/>
              </a:rPr>
              <a:t>为</a:t>
            </a:r>
            <a:r>
              <a:rPr lang="zh-CN" altLang="en-US" sz="2000" b="1" dirty="0">
                <a:solidFill>
                  <a:srgbClr val="011893"/>
                </a:solidFill>
                <a:latin typeface="Times New Roman" panose="02020603050405020304" pitchFamily="18" charset="0"/>
              </a:rPr>
              <a:t>算符文法</a:t>
            </a:r>
            <a:r>
              <a:rPr lang="zh-CN" altLang="en-US" sz="2000" b="1" dirty="0">
                <a:latin typeface="Times New Roman" panose="02020603050405020304" pitchFamily="18" charset="0"/>
              </a:rPr>
              <a:t>。</a:t>
            </a:r>
          </a:p>
        </p:txBody>
      </p:sp>
      <p:sp>
        <p:nvSpPr>
          <p:cNvPr id="566283" name="Rectangle 11"/>
          <p:cNvSpPr>
            <a:spLocks noChangeArrowheads="1"/>
          </p:cNvSpPr>
          <p:nvPr/>
        </p:nvSpPr>
        <p:spPr bwMode="auto">
          <a:xfrm>
            <a:off x="1870075" y="3146426"/>
            <a:ext cx="8655050" cy="1038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lnSpc>
                <a:spcPct val="155000"/>
              </a:lnSpc>
              <a:buFont typeface="Arial" panose="020B0604020202020204" pitchFamily="34" charset="0"/>
              <a:buNone/>
              <a:defRPr/>
            </a:pPr>
            <a:r>
              <a:rPr lang="zh-CN" altLang="en-US" sz="2000" b="1">
                <a:latin typeface="Times New Roman" panose="02020603050405020304" pitchFamily="18" charset="0"/>
              </a:rPr>
              <a:t>如：文法        </a:t>
            </a:r>
            <a:r>
              <a:rPr lang="en-US" altLang="zh-CN" sz="2000" b="1">
                <a:latin typeface="Times New Roman" panose="02020603050405020304" pitchFamily="18" charset="0"/>
              </a:rPr>
              <a:t>E::= EAE | (E) | -E | i           A::= + | - | * | / |↑</a:t>
            </a:r>
          </a:p>
          <a:p>
            <a:pPr eaLnBrk="1" hangingPunct="1">
              <a:lnSpc>
                <a:spcPct val="155000"/>
              </a:lnSpc>
              <a:buFont typeface="Arial" panose="020B0604020202020204" pitchFamily="34" charset="0"/>
              <a:buNone/>
              <a:defRPr/>
            </a:pPr>
            <a:r>
              <a:rPr lang="zh-CN" altLang="en-US" sz="2000" b="1">
                <a:latin typeface="Times New Roman" panose="02020603050405020304" pitchFamily="18" charset="0"/>
              </a:rPr>
              <a:t>就不是算符文法，因为它含有连续两个非终结符在一起的产生式右部</a:t>
            </a:r>
            <a:r>
              <a:rPr lang="en-US" altLang="zh-CN" sz="2000" b="1">
                <a:latin typeface="Times New Roman" panose="02020603050405020304" pitchFamily="18" charset="0"/>
              </a:rPr>
              <a:t>EAE</a:t>
            </a:r>
          </a:p>
        </p:txBody>
      </p:sp>
      <p:sp>
        <p:nvSpPr>
          <p:cNvPr id="566284" name="Rectangle 12"/>
          <p:cNvSpPr>
            <a:spLocks noChangeArrowheads="1"/>
          </p:cNvSpPr>
          <p:nvPr/>
        </p:nvSpPr>
        <p:spPr bwMode="auto">
          <a:xfrm>
            <a:off x="1811339" y="4443414"/>
            <a:ext cx="7431087" cy="1038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lnSpc>
                <a:spcPct val="155000"/>
              </a:lnSpc>
              <a:buFont typeface="Arial" panose="020B0604020202020204" pitchFamily="34" charset="0"/>
              <a:buNone/>
              <a:defRPr/>
            </a:pPr>
            <a:r>
              <a:rPr lang="en-US" altLang="zh-CN" sz="2000" b="1">
                <a:latin typeface="Times New Roman" panose="02020603050405020304" pitchFamily="18" charset="0"/>
              </a:rPr>
              <a:t> </a:t>
            </a:r>
            <a:r>
              <a:rPr lang="zh-CN" altLang="en-US" sz="2000" b="1">
                <a:latin typeface="Times New Roman" panose="02020603050405020304" pitchFamily="18" charset="0"/>
              </a:rPr>
              <a:t>若改成下面的等价文法，就是算符文法</a:t>
            </a:r>
            <a:r>
              <a:rPr lang="en-US" altLang="zh-CN" sz="2000" b="1">
                <a:latin typeface="Times New Roman" panose="02020603050405020304" pitchFamily="18" charset="0"/>
              </a:rPr>
              <a:t>——</a:t>
            </a:r>
            <a:endParaRPr lang="zh-CN" altLang="en-US" sz="2000" b="1">
              <a:latin typeface="Times New Roman" panose="02020603050405020304" pitchFamily="18" charset="0"/>
            </a:endParaRPr>
          </a:p>
          <a:p>
            <a:pPr eaLnBrk="1" hangingPunct="1">
              <a:lnSpc>
                <a:spcPct val="155000"/>
              </a:lnSpc>
              <a:buFont typeface="Arial" panose="020B0604020202020204" pitchFamily="34" charset="0"/>
              <a:buNone/>
              <a:defRPr/>
            </a:pPr>
            <a:r>
              <a:rPr lang="zh-CN" altLang="en-US" sz="2000" b="1">
                <a:latin typeface="Times New Roman" panose="02020603050405020304" pitchFamily="18" charset="0"/>
              </a:rPr>
              <a:t>                      </a:t>
            </a:r>
            <a:r>
              <a:rPr lang="en-US" altLang="zh-CN" sz="2000" b="1">
                <a:latin typeface="Times New Roman" panose="02020603050405020304" pitchFamily="18" charset="0"/>
              </a:rPr>
              <a:t>E::=E+E | E-E | E*E | E/E | E↑E | (E) | -E | i</a:t>
            </a:r>
          </a:p>
        </p:txBody>
      </p:sp>
      <p:sp>
        <p:nvSpPr>
          <p:cNvPr id="8"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35333225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66283"/>
                                        </p:tgtEl>
                                        <p:attrNameLst>
                                          <p:attrName>style.visibility</p:attrName>
                                        </p:attrNameLst>
                                      </p:cBhvr>
                                      <p:to>
                                        <p:strVal val="visible"/>
                                      </p:to>
                                    </p:set>
                                    <p:animEffect transition="in" filter="blinds(horizontal)">
                                      <p:cBhvr>
                                        <p:cTn id="7" dur="500"/>
                                        <p:tgtEl>
                                          <p:spTgt spid="56628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66284"/>
                                        </p:tgtEl>
                                        <p:attrNameLst>
                                          <p:attrName>style.visibility</p:attrName>
                                        </p:attrNameLst>
                                      </p:cBhvr>
                                      <p:to>
                                        <p:strVal val="visible"/>
                                      </p:to>
                                    </p:set>
                                    <p:animEffect transition="in" filter="blinds(horizontal)">
                                      <p:cBhvr>
                                        <p:cTn id="12" dur="500"/>
                                        <p:tgtEl>
                                          <p:spTgt spid="566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6283" grpId="0"/>
      <p:bldP spid="56628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7299" name="Rectangle 3"/>
          <p:cNvSpPr>
            <a:spLocks noChangeArrowheads="1"/>
          </p:cNvSpPr>
          <p:nvPr/>
        </p:nvSpPr>
        <p:spPr bwMode="auto">
          <a:xfrm>
            <a:off x="1806576" y="598488"/>
            <a:ext cx="4716356"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一、算符优先关系的定义</a:t>
            </a:r>
          </a:p>
        </p:txBody>
      </p:sp>
      <p:sp>
        <p:nvSpPr>
          <p:cNvPr id="567300" name="Rectangle 4"/>
          <p:cNvSpPr>
            <a:spLocks noChangeArrowheads="1"/>
          </p:cNvSpPr>
          <p:nvPr/>
        </p:nvSpPr>
        <p:spPr bwMode="auto">
          <a:xfrm>
            <a:off x="1928814" y="1363663"/>
            <a:ext cx="8491537" cy="590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5000"/>
              </a:lnSpc>
              <a:buFont typeface="Arial" panose="020B0604020202020204" pitchFamily="34" charset="0"/>
              <a:buNone/>
              <a:defRPr/>
            </a:pPr>
            <a:r>
              <a:rPr lang="en-US" altLang="zh-CN" sz="2400" b="1" dirty="0">
                <a:solidFill>
                  <a:srgbClr val="011893"/>
                </a:solidFill>
                <a:latin typeface="Times New Roman" panose="02020603050405020304" pitchFamily="18" charset="0"/>
              </a:rPr>
              <a:t>2</a:t>
            </a:r>
            <a:r>
              <a:rPr lang="zh-CN" altLang="en-US" sz="2400" b="1" dirty="0">
                <a:solidFill>
                  <a:srgbClr val="011893"/>
                </a:solidFill>
                <a:latin typeface="Times New Roman" panose="02020603050405020304" pitchFamily="18" charset="0"/>
              </a:rPr>
              <a:t>、算符优先文法的定义</a:t>
            </a:r>
            <a:endParaRPr lang="en-US" altLang="zh-CN" sz="2400" b="1" dirty="0">
              <a:solidFill>
                <a:srgbClr val="011893"/>
              </a:solidFill>
              <a:latin typeface="Times New Roman" panose="02020603050405020304" pitchFamily="18" charset="0"/>
            </a:endParaRPr>
          </a:p>
        </p:txBody>
      </p:sp>
      <p:sp>
        <p:nvSpPr>
          <p:cNvPr id="567304" name="Rectangle 8"/>
          <p:cNvSpPr>
            <a:spLocks noChangeArrowheads="1"/>
          </p:cNvSpPr>
          <p:nvPr/>
        </p:nvSpPr>
        <p:spPr bwMode="auto">
          <a:xfrm>
            <a:off x="1939926" y="1951039"/>
            <a:ext cx="8405813" cy="957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0000"/>
              </a:lnSpc>
              <a:buFont typeface="Arial" panose="020B0604020202020204" pitchFamily="34" charset="0"/>
              <a:buNone/>
              <a:defRPr/>
            </a:pPr>
            <a:r>
              <a:rPr lang="zh-CN" altLang="en-US" sz="2000" b="1" dirty="0">
                <a:latin typeface="Times New Roman" panose="02020603050405020304" pitchFamily="18" charset="0"/>
              </a:rPr>
              <a:t>如果一个算符文法的任意两个终结符号对 </a:t>
            </a:r>
            <a:r>
              <a:rPr lang="en-US" altLang="zh-CN" sz="2000" b="1" dirty="0">
                <a:latin typeface="Times New Roman" panose="02020603050405020304" pitchFamily="18" charset="0"/>
              </a:rPr>
              <a:t>(a, b) </a:t>
            </a:r>
            <a:r>
              <a:rPr lang="zh-CN" altLang="en-US" sz="2000" b="1" dirty="0">
                <a:latin typeface="Times New Roman" panose="02020603050405020304" pitchFamily="18" charset="0"/>
              </a:rPr>
              <a:t>之间至多只满足下述三个关系之一：    </a:t>
            </a:r>
            <a:r>
              <a:rPr lang="en-US" altLang="zh-CN" sz="2000" b="1" dirty="0" err="1">
                <a:latin typeface="Times New Roman" panose="02020603050405020304" pitchFamily="18" charset="0"/>
              </a:rPr>
              <a:t>a〧b</a:t>
            </a:r>
            <a:r>
              <a:rPr lang="en-US" altLang="zh-CN" sz="2000" b="1" dirty="0">
                <a:latin typeface="Times New Roman" panose="02020603050405020304" pitchFamily="18" charset="0"/>
              </a:rPr>
              <a:t>     a·&lt;b      a&gt;·b       </a:t>
            </a:r>
            <a:r>
              <a:rPr lang="zh-CN" altLang="en-US" sz="2000" b="1" dirty="0">
                <a:latin typeface="Times New Roman" panose="02020603050405020304" pitchFamily="18" charset="0"/>
              </a:rPr>
              <a:t>则称这是一个</a:t>
            </a:r>
            <a:r>
              <a:rPr lang="zh-CN" altLang="en-US" sz="2000" b="1" dirty="0">
                <a:solidFill>
                  <a:srgbClr val="011893"/>
                </a:solidFill>
                <a:latin typeface="Times New Roman" panose="02020603050405020304" pitchFamily="18" charset="0"/>
              </a:rPr>
              <a:t>算符优先文法</a:t>
            </a:r>
            <a:r>
              <a:rPr lang="zh-CN" altLang="en-US" sz="2000" b="1" dirty="0">
                <a:latin typeface="Times New Roman" panose="02020603050405020304" pitchFamily="18" charset="0"/>
              </a:rPr>
              <a:t>。</a:t>
            </a:r>
          </a:p>
        </p:txBody>
      </p:sp>
      <p:sp>
        <p:nvSpPr>
          <p:cNvPr id="567305" name="Rectangle 9"/>
          <p:cNvSpPr>
            <a:spLocks noChangeArrowheads="1"/>
          </p:cNvSpPr>
          <p:nvPr/>
        </p:nvSpPr>
        <p:spPr bwMode="auto">
          <a:xfrm>
            <a:off x="1933576" y="2960689"/>
            <a:ext cx="8455025" cy="30813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40000"/>
              </a:lnSpc>
              <a:buFont typeface="Arial" panose="020B0604020202020204" pitchFamily="34" charset="0"/>
              <a:buNone/>
              <a:defRPr/>
            </a:pPr>
            <a:r>
              <a:rPr lang="zh-CN" altLang="en-US" sz="2000" b="1">
                <a:latin typeface="Times New Roman" panose="02020603050405020304" pitchFamily="18" charset="0"/>
              </a:rPr>
              <a:t>例如： 文法</a:t>
            </a:r>
            <a:r>
              <a:rPr lang="en-US" altLang="zh-CN" sz="2000" b="1">
                <a:latin typeface="Times New Roman" panose="02020603050405020304" pitchFamily="18" charset="0"/>
              </a:rPr>
              <a:t>G[Z]</a:t>
            </a:r>
            <a:r>
              <a:rPr lang="zh-CN" altLang="en-US" sz="2000" b="1">
                <a:latin typeface="Times New Roman" panose="02020603050405020304" pitchFamily="18" charset="0"/>
              </a:rPr>
              <a:t>：       </a:t>
            </a:r>
            <a:r>
              <a:rPr lang="en-US" altLang="zh-CN" sz="2000" b="1">
                <a:latin typeface="Times New Roman" panose="02020603050405020304" pitchFamily="18" charset="0"/>
              </a:rPr>
              <a:t>Z::=bMb 	       </a:t>
            </a:r>
            <a:r>
              <a:rPr lang="zh-CN" altLang="en-US" sz="2000" b="1">
                <a:latin typeface="Times New Roman" panose="02020603050405020304" pitchFamily="18" charset="0"/>
              </a:rPr>
              <a:t>Ｍ</a:t>
            </a:r>
            <a:r>
              <a:rPr lang="en-US" altLang="zh-CN" sz="2000" b="1">
                <a:latin typeface="Times New Roman" panose="02020603050405020304" pitchFamily="18" charset="0"/>
              </a:rPr>
              <a:t>::=(L | a         L::=</a:t>
            </a:r>
            <a:r>
              <a:rPr lang="zh-CN" altLang="en-US" sz="2000" b="1">
                <a:latin typeface="Times New Roman" panose="02020603050405020304" pitchFamily="18" charset="0"/>
              </a:rPr>
              <a:t>Ｍ</a:t>
            </a:r>
            <a:r>
              <a:rPr lang="en-US" altLang="zh-CN" sz="2000" b="1">
                <a:latin typeface="Times New Roman" panose="02020603050405020304" pitchFamily="18" charset="0"/>
              </a:rPr>
              <a:t>a)</a:t>
            </a:r>
          </a:p>
          <a:p>
            <a:pPr algn="just" eaLnBrk="1" hangingPunct="1">
              <a:lnSpc>
                <a:spcPct val="140000"/>
              </a:lnSpc>
              <a:buFont typeface="Arial" panose="020B0604020202020204" pitchFamily="34" charset="0"/>
              <a:buNone/>
              <a:defRPr/>
            </a:pPr>
            <a:r>
              <a:rPr lang="zh-CN" altLang="en-US" sz="2000" b="1">
                <a:latin typeface="Times New Roman" panose="02020603050405020304" pitchFamily="18" charset="0"/>
              </a:rPr>
              <a:t>是简单优先文法，却不是算符优先文法</a:t>
            </a:r>
          </a:p>
          <a:p>
            <a:pPr algn="just" eaLnBrk="1" hangingPunct="1">
              <a:lnSpc>
                <a:spcPct val="140000"/>
              </a:lnSpc>
              <a:buFont typeface="Arial" panose="020B0604020202020204" pitchFamily="34" charset="0"/>
              <a:buNone/>
              <a:defRPr/>
            </a:pPr>
            <a:r>
              <a:rPr lang="zh-CN" altLang="en-US" sz="2000" b="1">
                <a:latin typeface="Times New Roman" panose="02020603050405020304" pitchFamily="18" charset="0"/>
              </a:rPr>
              <a:t>这是因为 </a:t>
            </a:r>
            <a:r>
              <a:rPr lang="en-US" altLang="zh-CN" sz="2000" b="1">
                <a:latin typeface="Times New Roman" panose="02020603050405020304" pitchFamily="18" charset="0"/>
              </a:rPr>
              <a:t>( </a:t>
            </a:r>
            <a:r>
              <a:rPr lang="zh-CN" altLang="en-US" sz="2000" b="1">
                <a:latin typeface="Times New Roman" panose="02020603050405020304" pitchFamily="18" charset="0"/>
              </a:rPr>
              <a:t>和 </a:t>
            </a:r>
            <a:r>
              <a:rPr lang="en-US" altLang="zh-CN" sz="2000" b="1">
                <a:latin typeface="Times New Roman" panose="02020603050405020304" pitchFamily="18" charset="0"/>
              </a:rPr>
              <a:t>a </a:t>
            </a:r>
            <a:r>
              <a:rPr lang="zh-CN" altLang="en-US" sz="2000" b="1">
                <a:latin typeface="Times New Roman" panose="02020603050405020304" pitchFamily="18" charset="0"/>
              </a:rPr>
              <a:t>之间有 </a:t>
            </a:r>
            <a:r>
              <a:rPr lang="en-US" altLang="zh-CN" sz="2000" b="1">
                <a:latin typeface="Times New Roman" panose="02020603050405020304" pitchFamily="18" charset="0"/>
              </a:rPr>
              <a:t>·&lt; </a:t>
            </a:r>
            <a:r>
              <a:rPr lang="zh-CN" altLang="en-US" sz="2000" b="1">
                <a:latin typeface="Times New Roman" panose="02020603050405020304" pitchFamily="18" charset="0"/>
              </a:rPr>
              <a:t>和 </a:t>
            </a:r>
            <a:r>
              <a:rPr lang="en-US" altLang="zh-CN" sz="2000" b="1">
                <a:latin typeface="Times New Roman" panose="02020603050405020304" pitchFamily="18" charset="0"/>
              </a:rPr>
              <a:t>&gt;· </a:t>
            </a:r>
            <a:r>
              <a:rPr lang="zh-CN" altLang="en-US" sz="2000" b="1">
                <a:latin typeface="Times New Roman" panose="02020603050405020304" pitchFamily="18" charset="0"/>
              </a:rPr>
              <a:t>两种优先关系</a:t>
            </a:r>
          </a:p>
          <a:p>
            <a:pPr algn="just" eaLnBrk="1" hangingPunct="1">
              <a:lnSpc>
                <a:spcPct val="140000"/>
              </a:lnSpc>
              <a:buFont typeface="Arial" panose="020B0604020202020204" pitchFamily="34" charset="0"/>
              <a:buNone/>
              <a:defRPr/>
            </a:pPr>
            <a:r>
              <a:rPr lang="zh-CN" altLang="en-US" sz="2000" b="1">
                <a:latin typeface="Times New Roman" panose="02020603050405020304" pitchFamily="18" charset="0"/>
              </a:rPr>
              <a:t>由于Ｍ</a:t>
            </a:r>
            <a:r>
              <a:rPr lang="en-US" altLang="zh-CN" sz="2000" b="1">
                <a:latin typeface="Times New Roman" panose="02020603050405020304" pitchFamily="18" charset="0"/>
              </a:rPr>
              <a:t>::=(L         </a:t>
            </a:r>
            <a:r>
              <a:rPr lang="zh-CN" altLang="en-US" sz="2000" b="1">
                <a:latin typeface="Times New Roman" panose="02020603050405020304" pitchFamily="18" charset="0"/>
              </a:rPr>
              <a:t>又由于</a:t>
            </a:r>
            <a:r>
              <a:rPr lang="en-US" altLang="zh-CN" sz="2000" b="1">
                <a:latin typeface="Times New Roman" panose="02020603050405020304" pitchFamily="18" charset="0"/>
              </a:rPr>
              <a:t> L</a:t>
            </a:r>
            <a:r>
              <a:rPr lang="en-US" altLang="zh-CN" sz="2000" b="1">
                <a:latin typeface="Times New Roman" panose="02020603050405020304" pitchFamily="18" charset="0"/>
                <a:sym typeface="Symbol" panose="05050102010706020507" pitchFamily="18" charset="2"/>
              </a:rPr>
              <a:t></a:t>
            </a:r>
            <a:r>
              <a:rPr lang="zh-CN" altLang="en-US" sz="2000" b="1">
                <a:latin typeface="Times New Roman" panose="02020603050405020304" pitchFamily="18" charset="0"/>
              </a:rPr>
              <a:t>＋Ｍ</a:t>
            </a:r>
            <a:r>
              <a:rPr lang="en-US" altLang="zh-CN" sz="2000" b="1">
                <a:latin typeface="Times New Roman" panose="02020603050405020304" pitchFamily="18" charset="0"/>
              </a:rPr>
              <a:t>a)    </a:t>
            </a:r>
          </a:p>
          <a:p>
            <a:pPr algn="just" eaLnBrk="1" hangingPunct="1">
              <a:lnSpc>
                <a:spcPct val="140000"/>
              </a:lnSpc>
              <a:buFont typeface="Arial" panose="020B0604020202020204" pitchFamily="34" charset="0"/>
              <a:buNone/>
              <a:defRPr/>
            </a:pPr>
            <a:r>
              <a:rPr lang="zh-CN" altLang="en-US" sz="2000" b="1">
                <a:latin typeface="Times New Roman" panose="02020603050405020304" pitchFamily="18" charset="0"/>
              </a:rPr>
              <a:t>所以有    </a:t>
            </a:r>
            <a:r>
              <a:rPr lang="en-US" altLang="zh-CN" sz="2000" b="1">
                <a:latin typeface="Times New Roman" panose="02020603050405020304" pitchFamily="18" charset="0"/>
              </a:rPr>
              <a:t>( ·&lt; a</a:t>
            </a:r>
          </a:p>
          <a:p>
            <a:pPr algn="just" eaLnBrk="1" hangingPunct="1">
              <a:lnSpc>
                <a:spcPct val="140000"/>
              </a:lnSpc>
              <a:buFont typeface="Arial" panose="020B0604020202020204" pitchFamily="34" charset="0"/>
              <a:buNone/>
              <a:defRPr/>
            </a:pPr>
            <a:r>
              <a:rPr lang="zh-CN" altLang="en-US" sz="2000" b="1">
                <a:latin typeface="Times New Roman" panose="02020603050405020304" pitchFamily="18" charset="0"/>
              </a:rPr>
              <a:t>由于Ｌ</a:t>
            </a:r>
            <a:r>
              <a:rPr lang="en-US" altLang="zh-CN" sz="2000" b="1">
                <a:latin typeface="Times New Roman" panose="02020603050405020304" pitchFamily="18" charset="0"/>
              </a:rPr>
              <a:t>::=</a:t>
            </a:r>
            <a:r>
              <a:rPr lang="zh-CN" altLang="en-US" sz="2000" b="1">
                <a:latin typeface="Times New Roman" panose="02020603050405020304" pitchFamily="18" charset="0"/>
              </a:rPr>
              <a:t>Ｍ</a:t>
            </a:r>
            <a:r>
              <a:rPr lang="en-US" altLang="zh-CN" sz="2000" b="1">
                <a:latin typeface="Times New Roman" panose="02020603050405020304" pitchFamily="18" charset="0"/>
              </a:rPr>
              <a:t>a )    </a:t>
            </a:r>
            <a:r>
              <a:rPr lang="zh-CN" altLang="en-US" sz="2000" b="1">
                <a:latin typeface="Times New Roman" panose="02020603050405020304" pitchFamily="18" charset="0"/>
              </a:rPr>
              <a:t>又由于 </a:t>
            </a:r>
            <a:r>
              <a:rPr lang="en-US" altLang="zh-CN" sz="2000" b="1">
                <a:latin typeface="Times New Roman" panose="02020603050405020304" pitchFamily="18" charset="0"/>
              </a:rPr>
              <a:t>M</a:t>
            </a:r>
            <a:r>
              <a:rPr lang="en-US" altLang="zh-CN" sz="2000" b="1">
                <a:latin typeface="Times New Roman" panose="02020603050405020304" pitchFamily="18" charset="0"/>
                <a:sym typeface="Symbol" panose="05050102010706020507" pitchFamily="18" charset="2"/>
              </a:rPr>
              <a:t></a:t>
            </a:r>
            <a:r>
              <a:rPr lang="zh-CN" altLang="en-US" sz="2000" b="1">
                <a:latin typeface="Times New Roman" panose="02020603050405020304" pitchFamily="18" charset="0"/>
              </a:rPr>
              <a:t>＋</a:t>
            </a:r>
            <a:r>
              <a:rPr lang="en-US" altLang="zh-CN" sz="2000" b="1">
                <a:latin typeface="Times New Roman" panose="02020603050405020304" pitchFamily="18" charset="0"/>
              </a:rPr>
              <a:t>( L      </a:t>
            </a:r>
          </a:p>
          <a:p>
            <a:pPr algn="just" eaLnBrk="1" hangingPunct="1">
              <a:lnSpc>
                <a:spcPct val="140000"/>
              </a:lnSpc>
              <a:buFont typeface="Arial" panose="020B0604020202020204" pitchFamily="34" charset="0"/>
              <a:buNone/>
              <a:defRPr/>
            </a:pPr>
            <a:r>
              <a:rPr lang="zh-CN" altLang="en-US" sz="2000" b="1">
                <a:latin typeface="Times New Roman" panose="02020603050405020304" pitchFamily="18" charset="0"/>
              </a:rPr>
              <a:t>所以有    </a:t>
            </a:r>
            <a:r>
              <a:rPr lang="en-US" altLang="zh-CN" sz="2000" b="1">
                <a:latin typeface="Times New Roman" panose="02020603050405020304" pitchFamily="18" charset="0"/>
              </a:rPr>
              <a:t>( &gt;· a</a:t>
            </a:r>
          </a:p>
        </p:txBody>
      </p:sp>
      <p:sp>
        <p:nvSpPr>
          <p:cNvPr id="567306" name="Text Box 10"/>
          <p:cNvSpPr txBox="1">
            <a:spLocks noChangeArrowheads="1"/>
          </p:cNvSpPr>
          <p:nvPr/>
        </p:nvSpPr>
        <p:spPr bwMode="auto">
          <a:xfrm>
            <a:off x="6667500" y="4140201"/>
            <a:ext cx="1803400" cy="1920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lnSpc>
                <a:spcPct val="200000"/>
              </a:lnSpc>
              <a:spcBef>
                <a:spcPct val="0"/>
              </a:spcBef>
              <a:buClrTx/>
              <a:buSzTx/>
              <a:buFont typeface="Arial" panose="020B0604020202020204" pitchFamily="34" charset="0"/>
              <a:buNone/>
            </a:pPr>
            <a:r>
              <a:rPr lang="en-US" altLang="zh-CN" sz="2000" b="1" dirty="0">
                <a:latin typeface="Times New Roman" panose="02020603050405020304" pitchFamily="18" charset="0"/>
              </a:rPr>
              <a:t>    M</a:t>
            </a:r>
          </a:p>
          <a:p>
            <a:pPr eaLnBrk="1" hangingPunct="1">
              <a:lnSpc>
                <a:spcPct val="200000"/>
              </a:lnSpc>
              <a:spcBef>
                <a:spcPct val="0"/>
              </a:spcBef>
              <a:buClrTx/>
              <a:buSzTx/>
              <a:buFont typeface="Arial" panose="020B0604020202020204" pitchFamily="34" charset="0"/>
              <a:buNone/>
            </a:pPr>
            <a:r>
              <a:rPr lang="en-US" altLang="zh-CN" sz="2000" b="1" dirty="0">
                <a:solidFill>
                  <a:srgbClr val="011893"/>
                </a:solidFill>
                <a:latin typeface="Times New Roman" panose="02020603050405020304" pitchFamily="18" charset="0"/>
              </a:rPr>
              <a:t>(  </a:t>
            </a:r>
            <a:r>
              <a:rPr lang="en-US" altLang="zh-CN" sz="2000" b="1" dirty="0">
                <a:latin typeface="Times New Roman" panose="02020603050405020304" pitchFamily="18" charset="0"/>
              </a:rPr>
              <a:t>       L</a:t>
            </a:r>
          </a:p>
          <a:p>
            <a:pPr eaLnBrk="1" hangingPunct="1">
              <a:lnSpc>
                <a:spcPct val="200000"/>
              </a:lnSpc>
              <a:spcBef>
                <a:spcPct val="0"/>
              </a:spcBef>
              <a:buClrTx/>
              <a:buSzTx/>
              <a:buFont typeface="Arial" panose="020B0604020202020204" pitchFamily="34" charset="0"/>
              <a:buNone/>
            </a:pPr>
            <a:r>
              <a:rPr lang="en-US" altLang="zh-CN" sz="2000" b="1" dirty="0">
                <a:latin typeface="Times New Roman" panose="02020603050405020304" pitchFamily="18" charset="0"/>
              </a:rPr>
              <a:t>    M   </a:t>
            </a:r>
            <a:r>
              <a:rPr lang="en-US" altLang="zh-CN" sz="2000" b="1" dirty="0">
                <a:solidFill>
                  <a:srgbClr val="011893"/>
                </a:solidFill>
                <a:latin typeface="Times New Roman" panose="02020603050405020304" pitchFamily="18" charset="0"/>
              </a:rPr>
              <a:t>a </a:t>
            </a:r>
            <a:r>
              <a:rPr lang="en-US" altLang="zh-CN" sz="2000" b="1" dirty="0">
                <a:latin typeface="Times New Roman" panose="02020603050405020304" pitchFamily="18" charset="0"/>
              </a:rPr>
              <a:t>    )</a:t>
            </a:r>
          </a:p>
        </p:txBody>
      </p:sp>
      <p:sp>
        <p:nvSpPr>
          <p:cNvPr id="567307" name="Line 11"/>
          <p:cNvSpPr>
            <a:spLocks noChangeShapeType="1"/>
          </p:cNvSpPr>
          <p:nvPr/>
        </p:nvSpPr>
        <p:spPr bwMode="auto">
          <a:xfrm flipH="1">
            <a:off x="6870700" y="4719638"/>
            <a:ext cx="203200" cy="342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7308" name="Line 12"/>
          <p:cNvSpPr>
            <a:spLocks noChangeShapeType="1"/>
          </p:cNvSpPr>
          <p:nvPr/>
        </p:nvSpPr>
        <p:spPr bwMode="auto">
          <a:xfrm>
            <a:off x="7189788" y="4722813"/>
            <a:ext cx="247650" cy="342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7309" name="Line 13"/>
          <p:cNvSpPr>
            <a:spLocks noChangeShapeType="1"/>
          </p:cNvSpPr>
          <p:nvPr/>
        </p:nvSpPr>
        <p:spPr bwMode="auto">
          <a:xfrm flipV="1">
            <a:off x="7138989" y="5348288"/>
            <a:ext cx="263525" cy="3048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7310" name="Line 14"/>
          <p:cNvSpPr>
            <a:spLocks noChangeShapeType="1"/>
          </p:cNvSpPr>
          <p:nvPr/>
        </p:nvSpPr>
        <p:spPr bwMode="auto">
          <a:xfrm flipH="1" flipV="1">
            <a:off x="7593013" y="5341938"/>
            <a:ext cx="273050" cy="3175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7311" name="Line 15"/>
          <p:cNvSpPr>
            <a:spLocks noChangeShapeType="1"/>
          </p:cNvSpPr>
          <p:nvPr/>
        </p:nvSpPr>
        <p:spPr bwMode="auto">
          <a:xfrm>
            <a:off x="7505700" y="5346700"/>
            <a:ext cx="0" cy="3556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7312" name="Text Box 16"/>
          <p:cNvSpPr txBox="1">
            <a:spLocks noChangeArrowheads="1"/>
          </p:cNvSpPr>
          <p:nvPr/>
        </p:nvSpPr>
        <p:spPr bwMode="auto">
          <a:xfrm>
            <a:off x="8278814" y="4140201"/>
            <a:ext cx="2084387" cy="1920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lnSpc>
                <a:spcPct val="200000"/>
              </a:lnSpc>
              <a:spcBef>
                <a:spcPct val="0"/>
              </a:spcBef>
              <a:buClrTx/>
              <a:buSzTx/>
              <a:buFont typeface="Arial" panose="020B0604020202020204" pitchFamily="34" charset="0"/>
              <a:buNone/>
            </a:pPr>
            <a:r>
              <a:rPr lang="en-US" altLang="zh-CN" sz="2000" b="1" dirty="0">
                <a:latin typeface="Times New Roman" panose="02020603050405020304" pitchFamily="18" charset="0"/>
              </a:rPr>
              <a:t>            L</a:t>
            </a:r>
          </a:p>
          <a:p>
            <a:pPr eaLnBrk="1" hangingPunct="1">
              <a:lnSpc>
                <a:spcPct val="200000"/>
              </a:lnSpc>
              <a:spcBef>
                <a:spcPct val="0"/>
              </a:spcBef>
              <a:buClrTx/>
              <a:buSzTx/>
              <a:buFont typeface="Arial" panose="020B0604020202020204" pitchFamily="34" charset="0"/>
              <a:buNone/>
            </a:pPr>
            <a:r>
              <a:rPr lang="en-US" altLang="zh-CN" sz="2000" b="1" dirty="0">
                <a:latin typeface="Times New Roman" panose="02020603050405020304" pitchFamily="18" charset="0"/>
              </a:rPr>
              <a:t>     M    </a:t>
            </a:r>
            <a:r>
              <a:rPr lang="en-US" altLang="zh-CN" sz="2000" b="1" dirty="0">
                <a:solidFill>
                  <a:srgbClr val="011893"/>
                </a:solidFill>
                <a:latin typeface="Times New Roman" panose="02020603050405020304" pitchFamily="18" charset="0"/>
              </a:rPr>
              <a:t>a </a:t>
            </a:r>
            <a:r>
              <a:rPr lang="en-US" altLang="zh-CN" sz="2000" b="1" dirty="0">
                <a:latin typeface="Times New Roman" panose="02020603050405020304" pitchFamily="18" charset="0"/>
              </a:rPr>
              <a:t>    )</a:t>
            </a:r>
          </a:p>
          <a:p>
            <a:pPr eaLnBrk="1" hangingPunct="1">
              <a:lnSpc>
                <a:spcPct val="200000"/>
              </a:lnSpc>
              <a:spcBef>
                <a:spcPct val="0"/>
              </a:spcBef>
              <a:buClrTx/>
              <a:buSzTx/>
              <a:buFont typeface="Arial" panose="020B0604020202020204" pitchFamily="34" charset="0"/>
              <a:buNone/>
            </a:pPr>
            <a:r>
              <a:rPr lang="en-US" altLang="zh-CN" sz="2000" b="1" dirty="0">
                <a:solidFill>
                  <a:srgbClr val="011893"/>
                </a:solidFill>
                <a:latin typeface="Times New Roman" panose="02020603050405020304" pitchFamily="18" charset="0"/>
              </a:rPr>
              <a:t>  (      </a:t>
            </a:r>
            <a:r>
              <a:rPr lang="en-US" altLang="zh-CN" sz="2000" b="1" dirty="0">
                <a:latin typeface="Times New Roman" panose="02020603050405020304" pitchFamily="18" charset="0"/>
              </a:rPr>
              <a:t>L     </a:t>
            </a:r>
          </a:p>
        </p:txBody>
      </p:sp>
      <p:sp>
        <p:nvSpPr>
          <p:cNvPr id="567313" name="Line 17"/>
          <p:cNvSpPr>
            <a:spLocks noChangeShapeType="1"/>
          </p:cNvSpPr>
          <p:nvPr/>
        </p:nvSpPr>
        <p:spPr bwMode="auto">
          <a:xfrm flipH="1">
            <a:off x="8815389" y="4727576"/>
            <a:ext cx="287337" cy="32702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7314" name="Line 18"/>
          <p:cNvSpPr>
            <a:spLocks noChangeShapeType="1"/>
          </p:cNvSpPr>
          <p:nvPr/>
        </p:nvSpPr>
        <p:spPr bwMode="auto">
          <a:xfrm>
            <a:off x="9359901" y="4714875"/>
            <a:ext cx="269875" cy="33655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7315" name="Line 19"/>
          <p:cNvSpPr>
            <a:spLocks noChangeShapeType="1"/>
          </p:cNvSpPr>
          <p:nvPr/>
        </p:nvSpPr>
        <p:spPr bwMode="auto">
          <a:xfrm flipV="1">
            <a:off x="8577263" y="5334001"/>
            <a:ext cx="171450" cy="32702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7316" name="Line 20"/>
          <p:cNvSpPr>
            <a:spLocks noChangeShapeType="1"/>
          </p:cNvSpPr>
          <p:nvPr/>
        </p:nvSpPr>
        <p:spPr bwMode="auto">
          <a:xfrm flipH="1" flipV="1">
            <a:off x="8878888" y="5326064"/>
            <a:ext cx="120650" cy="3333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7318" name="Line 22"/>
          <p:cNvSpPr>
            <a:spLocks noChangeShapeType="1"/>
          </p:cNvSpPr>
          <p:nvPr/>
        </p:nvSpPr>
        <p:spPr bwMode="auto">
          <a:xfrm>
            <a:off x="9240838" y="4740275"/>
            <a:ext cx="0" cy="3556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9507041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67305">
                                            <p:txEl>
                                              <p:pRg st="0" end="0"/>
                                            </p:txEl>
                                          </p:spTgt>
                                        </p:tgtEl>
                                        <p:attrNameLst>
                                          <p:attrName>style.visibility</p:attrName>
                                        </p:attrNameLst>
                                      </p:cBhvr>
                                      <p:to>
                                        <p:strVal val="visible"/>
                                      </p:to>
                                    </p:set>
                                    <p:animEffect transition="in" filter="blinds(horizontal)">
                                      <p:cBhvr>
                                        <p:cTn id="7" dur="500"/>
                                        <p:tgtEl>
                                          <p:spTgt spid="567305">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67305">
                                            <p:txEl>
                                              <p:pRg st="1" end="1"/>
                                            </p:txEl>
                                          </p:spTgt>
                                        </p:tgtEl>
                                        <p:attrNameLst>
                                          <p:attrName>style.visibility</p:attrName>
                                        </p:attrNameLst>
                                      </p:cBhvr>
                                      <p:to>
                                        <p:strVal val="visible"/>
                                      </p:to>
                                    </p:set>
                                    <p:animEffect transition="in" filter="blinds(horizontal)">
                                      <p:cBhvr>
                                        <p:cTn id="10" dur="500"/>
                                        <p:tgtEl>
                                          <p:spTgt spid="567305">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567305">
                                            <p:txEl>
                                              <p:pRg st="2" end="2"/>
                                            </p:txEl>
                                          </p:spTgt>
                                        </p:tgtEl>
                                        <p:attrNameLst>
                                          <p:attrName>style.visibility</p:attrName>
                                        </p:attrNameLst>
                                      </p:cBhvr>
                                      <p:to>
                                        <p:strVal val="visible"/>
                                      </p:to>
                                    </p:set>
                                    <p:animEffect transition="in" filter="blinds(horizontal)">
                                      <p:cBhvr>
                                        <p:cTn id="13" dur="500"/>
                                        <p:tgtEl>
                                          <p:spTgt spid="567305">
                                            <p:txEl>
                                              <p:pRg st="2" end="2"/>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nodeType="clickEffect">
                                  <p:stCondLst>
                                    <p:cond delay="0"/>
                                  </p:stCondLst>
                                  <p:childTnLst>
                                    <p:set>
                                      <p:cBhvr>
                                        <p:cTn id="17" dur="1" fill="hold">
                                          <p:stCondLst>
                                            <p:cond delay="0"/>
                                          </p:stCondLst>
                                        </p:cTn>
                                        <p:tgtEl>
                                          <p:spTgt spid="567305">
                                            <p:txEl>
                                              <p:pRg st="3" end="3"/>
                                            </p:txEl>
                                          </p:spTgt>
                                        </p:tgtEl>
                                        <p:attrNameLst>
                                          <p:attrName>style.visibility</p:attrName>
                                        </p:attrNameLst>
                                      </p:cBhvr>
                                      <p:to>
                                        <p:strVal val="visible"/>
                                      </p:to>
                                    </p:set>
                                    <p:animEffect transition="in" filter="blinds(horizontal)">
                                      <p:cBhvr>
                                        <p:cTn id="18" dur="500"/>
                                        <p:tgtEl>
                                          <p:spTgt spid="567305">
                                            <p:txEl>
                                              <p:pRg st="3" end="3"/>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567305">
                                            <p:txEl>
                                              <p:pRg st="4" end="4"/>
                                            </p:txEl>
                                          </p:spTgt>
                                        </p:tgtEl>
                                        <p:attrNameLst>
                                          <p:attrName>style.visibility</p:attrName>
                                        </p:attrNameLst>
                                      </p:cBhvr>
                                      <p:to>
                                        <p:strVal val="visible"/>
                                      </p:to>
                                    </p:set>
                                    <p:animEffect transition="in" filter="blinds(horizontal)">
                                      <p:cBhvr>
                                        <p:cTn id="21" dur="500"/>
                                        <p:tgtEl>
                                          <p:spTgt spid="567305">
                                            <p:txEl>
                                              <p:pRg st="4" end="4"/>
                                            </p:txEl>
                                          </p:spTgt>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3" presetClass="entr" presetSubtype="10" fill="hold" nodeType="clickEffect">
                                  <p:stCondLst>
                                    <p:cond delay="0"/>
                                  </p:stCondLst>
                                  <p:childTnLst>
                                    <p:set>
                                      <p:cBhvr>
                                        <p:cTn id="25" dur="1" fill="hold">
                                          <p:stCondLst>
                                            <p:cond delay="0"/>
                                          </p:stCondLst>
                                        </p:cTn>
                                        <p:tgtEl>
                                          <p:spTgt spid="567307"/>
                                        </p:tgtEl>
                                        <p:attrNameLst>
                                          <p:attrName>style.visibility</p:attrName>
                                        </p:attrNameLst>
                                      </p:cBhvr>
                                      <p:to>
                                        <p:strVal val="visible"/>
                                      </p:to>
                                    </p:set>
                                    <p:animEffect transition="in" filter="blinds(horizontal)">
                                      <p:cBhvr>
                                        <p:cTn id="26" dur="500"/>
                                        <p:tgtEl>
                                          <p:spTgt spid="567307"/>
                                        </p:tgtEl>
                                      </p:cBhvr>
                                    </p:animEffect>
                                  </p:childTnLst>
                                </p:cTn>
                              </p:par>
                              <p:par>
                                <p:cTn id="27" presetID="3" presetClass="entr" presetSubtype="10" fill="hold" nodeType="withEffect">
                                  <p:stCondLst>
                                    <p:cond delay="0"/>
                                  </p:stCondLst>
                                  <p:childTnLst>
                                    <p:set>
                                      <p:cBhvr>
                                        <p:cTn id="28" dur="1" fill="hold">
                                          <p:stCondLst>
                                            <p:cond delay="0"/>
                                          </p:stCondLst>
                                        </p:cTn>
                                        <p:tgtEl>
                                          <p:spTgt spid="567308"/>
                                        </p:tgtEl>
                                        <p:attrNameLst>
                                          <p:attrName>style.visibility</p:attrName>
                                        </p:attrNameLst>
                                      </p:cBhvr>
                                      <p:to>
                                        <p:strVal val="visible"/>
                                      </p:to>
                                    </p:set>
                                    <p:animEffect transition="in" filter="blinds(horizontal)">
                                      <p:cBhvr>
                                        <p:cTn id="29" dur="500"/>
                                        <p:tgtEl>
                                          <p:spTgt spid="567308"/>
                                        </p:tgtEl>
                                      </p:cBhvr>
                                    </p:animEffect>
                                  </p:childTnLst>
                                </p:cTn>
                              </p:par>
                              <p:par>
                                <p:cTn id="30" presetID="3" presetClass="entr" presetSubtype="10" fill="hold" nodeType="withEffect">
                                  <p:stCondLst>
                                    <p:cond delay="0"/>
                                  </p:stCondLst>
                                  <p:childTnLst>
                                    <p:set>
                                      <p:cBhvr>
                                        <p:cTn id="31" dur="1" fill="hold">
                                          <p:stCondLst>
                                            <p:cond delay="0"/>
                                          </p:stCondLst>
                                        </p:cTn>
                                        <p:tgtEl>
                                          <p:spTgt spid="567309"/>
                                        </p:tgtEl>
                                        <p:attrNameLst>
                                          <p:attrName>style.visibility</p:attrName>
                                        </p:attrNameLst>
                                      </p:cBhvr>
                                      <p:to>
                                        <p:strVal val="visible"/>
                                      </p:to>
                                    </p:set>
                                    <p:animEffect transition="in" filter="blinds(horizontal)">
                                      <p:cBhvr>
                                        <p:cTn id="32" dur="500"/>
                                        <p:tgtEl>
                                          <p:spTgt spid="567309"/>
                                        </p:tgtEl>
                                      </p:cBhvr>
                                    </p:animEffect>
                                  </p:childTnLst>
                                </p:cTn>
                              </p:par>
                              <p:par>
                                <p:cTn id="33" presetID="3" presetClass="entr" presetSubtype="10" fill="hold" nodeType="withEffect">
                                  <p:stCondLst>
                                    <p:cond delay="0"/>
                                  </p:stCondLst>
                                  <p:childTnLst>
                                    <p:set>
                                      <p:cBhvr>
                                        <p:cTn id="34" dur="1" fill="hold">
                                          <p:stCondLst>
                                            <p:cond delay="0"/>
                                          </p:stCondLst>
                                        </p:cTn>
                                        <p:tgtEl>
                                          <p:spTgt spid="567310"/>
                                        </p:tgtEl>
                                        <p:attrNameLst>
                                          <p:attrName>style.visibility</p:attrName>
                                        </p:attrNameLst>
                                      </p:cBhvr>
                                      <p:to>
                                        <p:strVal val="visible"/>
                                      </p:to>
                                    </p:set>
                                    <p:animEffect transition="in" filter="blinds(horizontal)">
                                      <p:cBhvr>
                                        <p:cTn id="35" dur="500"/>
                                        <p:tgtEl>
                                          <p:spTgt spid="567310"/>
                                        </p:tgtEl>
                                      </p:cBhvr>
                                    </p:animEffect>
                                  </p:childTnLst>
                                </p:cTn>
                              </p:par>
                              <p:par>
                                <p:cTn id="36" presetID="3" presetClass="entr" presetSubtype="10" fill="hold" nodeType="withEffect">
                                  <p:stCondLst>
                                    <p:cond delay="0"/>
                                  </p:stCondLst>
                                  <p:childTnLst>
                                    <p:set>
                                      <p:cBhvr>
                                        <p:cTn id="37" dur="1" fill="hold">
                                          <p:stCondLst>
                                            <p:cond delay="0"/>
                                          </p:stCondLst>
                                        </p:cTn>
                                        <p:tgtEl>
                                          <p:spTgt spid="567311"/>
                                        </p:tgtEl>
                                        <p:attrNameLst>
                                          <p:attrName>style.visibility</p:attrName>
                                        </p:attrNameLst>
                                      </p:cBhvr>
                                      <p:to>
                                        <p:strVal val="visible"/>
                                      </p:to>
                                    </p:set>
                                    <p:animEffect transition="in" filter="blinds(horizontal)">
                                      <p:cBhvr>
                                        <p:cTn id="38" dur="500"/>
                                        <p:tgtEl>
                                          <p:spTgt spid="567311"/>
                                        </p:tgtEl>
                                      </p:cBhvr>
                                    </p:animEffect>
                                  </p:childTnLst>
                                </p:cTn>
                              </p:par>
                              <p:par>
                                <p:cTn id="39" presetID="3" presetClass="entr" presetSubtype="10" fill="hold" grpId="0" nodeType="withEffect">
                                  <p:stCondLst>
                                    <p:cond delay="0"/>
                                  </p:stCondLst>
                                  <p:childTnLst>
                                    <p:set>
                                      <p:cBhvr>
                                        <p:cTn id="40" dur="1" fill="hold">
                                          <p:stCondLst>
                                            <p:cond delay="0"/>
                                          </p:stCondLst>
                                        </p:cTn>
                                        <p:tgtEl>
                                          <p:spTgt spid="567306"/>
                                        </p:tgtEl>
                                        <p:attrNameLst>
                                          <p:attrName>style.visibility</p:attrName>
                                        </p:attrNameLst>
                                      </p:cBhvr>
                                      <p:to>
                                        <p:strVal val="visible"/>
                                      </p:to>
                                    </p:set>
                                    <p:animEffect transition="in" filter="blinds(horizontal)">
                                      <p:cBhvr>
                                        <p:cTn id="41" dur="500"/>
                                        <p:tgtEl>
                                          <p:spTgt spid="567306"/>
                                        </p:tgtEl>
                                      </p:cBhvr>
                                    </p:animEffect>
                                  </p:childTnLst>
                                </p:cTn>
                              </p:par>
                            </p:childTnLst>
                          </p:cTn>
                        </p:par>
                      </p:childTnLst>
                    </p:cTn>
                  </p:par>
                  <p:par>
                    <p:cTn id="42" fill="hold" nodeType="clickPar">
                      <p:stCondLst>
                        <p:cond delay="indefinite"/>
                      </p:stCondLst>
                      <p:childTnLst>
                        <p:par>
                          <p:cTn id="43" fill="hold" nodeType="withGroup">
                            <p:stCondLst>
                              <p:cond delay="0"/>
                            </p:stCondLst>
                            <p:childTnLst>
                              <p:par>
                                <p:cTn id="44" presetID="3" presetClass="entr" presetSubtype="10" fill="hold" nodeType="clickEffect">
                                  <p:stCondLst>
                                    <p:cond delay="0"/>
                                  </p:stCondLst>
                                  <p:childTnLst>
                                    <p:set>
                                      <p:cBhvr>
                                        <p:cTn id="45" dur="1" fill="hold">
                                          <p:stCondLst>
                                            <p:cond delay="0"/>
                                          </p:stCondLst>
                                        </p:cTn>
                                        <p:tgtEl>
                                          <p:spTgt spid="567305">
                                            <p:txEl>
                                              <p:pRg st="5" end="5"/>
                                            </p:txEl>
                                          </p:spTgt>
                                        </p:tgtEl>
                                        <p:attrNameLst>
                                          <p:attrName>style.visibility</p:attrName>
                                        </p:attrNameLst>
                                      </p:cBhvr>
                                      <p:to>
                                        <p:strVal val="visible"/>
                                      </p:to>
                                    </p:set>
                                    <p:animEffect transition="in" filter="blinds(horizontal)">
                                      <p:cBhvr>
                                        <p:cTn id="46" dur="500"/>
                                        <p:tgtEl>
                                          <p:spTgt spid="567305">
                                            <p:txEl>
                                              <p:pRg st="5" end="5"/>
                                            </p:txEl>
                                          </p:spTgt>
                                        </p:tgtEl>
                                      </p:cBhvr>
                                    </p:animEffect>
                                  </p:childTnLst>
                                </p:cTn>
                              </p:par>
                              <p:par>
                                <p:cTn id="47" presetID="3" presetClass="entr" presetSubtype="10" fill="hold" nodeType="withEffect">
                                  <p:stCondLst>
                                    <p:cond delay="0"/>
                                  </p:stCondLst>
                                  <p:childTnLst>
                                    <p:set>
                                      <p:cBhvr>
                                        <p:cTn id="48" dur="1" fill="hold">
                                          <p:stCondLst>
                                            <p:cond delay="0"/>
                                          </p:stCondLst>
                                        </p:cTn>
                                        <p:tgtEl>
                                          <p:spTgt spid="567305">
                                            <p:txEl>
                                              <p:pRg st="6" end="6"/>
                                            </p:txEl>
                                          </p:spTgt>
                                        </p:tgtEl>
                                        <p:attrNameLst>
                                          <p:attrName>style.visibility</p:attrName>
                                        </p:attrNameLst>
                                      </p:cBhvr>
                                      <p:to>
                                        <p:strVal val="visible"/>
                                      </p:to>
                                    </p:set>
                                    <p:animEffect transition="in" filter="blinds(horizontal)">
                                      <p:cBhvr>
                                        <p:cTn id="49" dur="500"/>
                                        <p:tgtEl>
                                          <p:spTgt spid="567305">
                                            <p:txEl>
                                              <p:pRg st="6" end="6"/>
                                            </p:txEl>
                                          </p:spTgt>
                                        </p:tgtEl>
                                      </p:cBhvr>
                                    </p:animEffect>
                                  </p:childTnLst>
                                </p:cTn>
                              </p:par>
                            </p:childTnLst>
                          </p:cTn>
                        </p:par>
                      </p:childTnLst>
                    </p:cTn>
                  </p:par>
                  <p:par>
                    <p:cTn id="50" fill="hold" nodeType="clickPar">
                      <p:stCondLst>
                        <p:cond delay="indefinite"/>
                      </p:stCondLst>
                      <p:childTnLst>
                        <p:par>
                          <p:cTn id="51" fill="hold" nodeType="withGroup">
                            <p:stCondLst>
                              <p:cond delay="0"/>
                            </p:stCondLst>
                            <p:childTnLst>
                              <p:par>
                                <p:cTn id="52" presetID="3" presetClass="entr" presetSubtype="10" fill="hold" grpId="0" nodeType="clickEffect">
                                  <p:stCondLst>
                                    <p:cond delay="0"/>
                                  </p:stCondLst>
                                  <p:childTnLst>
                                    <p:set>
                                      <p:cBhvr>
                                        <p:cTn id="53" dur="1" fill="hold">
                                          <p:stCondLst>
                                            <p:cond delay="0"/>
                                          </p:stCondLst>
                                        </p:cTn>
                                        <p:tgtEl>
                                          <p:spTgt spid="567312"/>
                                        </p:tgtEl>
                                        <p:attrNameLst>
                                          <p:attrName>style.visibility</p:attrName>
                                        </p:attrNameLst>
                                      </p:cBhvr>
                                      <p:to>
                                        <p:strVal val="visible"/>
                                      </p:to>
                                    </p:set>
                                    <p:animEffect transition="in" filter="blinds(horizontal)">
                                      <p:cBhvr>
                                        <p:cTn id="54" dur="500"/>
                                        <p:tgtEl>
                                          <p:spTgt spid="567312"/>
                                        </p:tgtEl>
                                      </p:cBhvr>
                                    </p:animEffect>
                                  </p:childTnLst>
                                </p:cTn>
                              </p:par>
                              <p:par>
                                <p:cTn id="55" presetID="3" presetClass="entr" presetSubtype="10" fill="hold" nodeType="withEffect">
                                  <p:stCondLst>
                                    <p:cond delay="0"/>
                                  </p:stCondLst>
                                  <p:childTnLst>
                                    <p:set>
                                      <p:cBhvr>
                                        <p:cTn id="56" dur="1" fill="hold">
                                          <p:stCondLst>
                                            <p:cond delay="0"/>
                                          </p:stCondLst>
                                        </p:cTn>
                                        <p:tgtEl>
                                          <p:spTgt spid="567313"/>
                                        </p:tgtEl>
                                        <p:attrNameLst>
                                          <p:attrName>style.visibility</p:attrName>
                                        </p:attrNameLst>
                                      </p:cBhvr>
                                      <p:to>
                                        <p:strVal val="visible"/>
                                      </p:to>
                                    </p:set>
                                    <p:animEffect transition="in" filter="blinds(horizontal)">
                                      <p:cBhvr>
                                        <p:cTn id="57" dur="500"/>
                                        <p:tgtEl>
                                          <p:spTgt spid="567313"/>
                                        </p:tgtEl>
                                      </p:cBhvr>
                                    </p:animEffect>
                                  </p:childTnLst>
                                </p:cTn>
                              </p:par>
                              <p:par>
                                <p:cTn id="58" presetID="3" presetClass="entr" presetSubtype="10" fill="hold" nodeType="withEffect">
                                  <p:stCondLst>
                                    <p:cond delay="0"/>
                                  </p:stCondLst>
                                  <p:childTnLst>
                                    <p:set>
                                      <p:cBhvr>
                                        <p:cTn id="59" dur="1" fill="hold">
                                          <p:stCondLst>
                                            <p:cond delay="0"/>
                                          </p:stCondLst>
                                        </p:cTn>
                                        <p:tgtEl>
                                          <p:spTgt spid="567314"/>
                                        </p:tgtEl>
                                        <p:attrNameLst>
                                          <p:attrName>style.visibility</p:attrName>
                                        </p:attrNameLst>
                                      </p:cBhvr>
                                      <p:to>
                                        <p:strVal val="visible"/>
                                      </p:to>
                                    </p:set>
                                    <p:animEffect transition="in" filter="blinds(horizontal)">
                                      <p:cBhvr>
                                        <p:cTn id="60" dur="500"/>
                                        <p:tgtEl>
                                          <p:spTgt spid="567314"/>
                                        </p:tgtEl>
                                      </p:cBhvr>
                                    </p:animEffect>
                                  </p:childTnLst>
                                </p:cTn>
                              </p:par>
                              <p:par>
                                <p:cTn id="61" presetID="3" presetClass="entr" presetSubtype="10" fill="hold" nodeType="withEffect">
                                  <p:stCondLst>
                                    <p:cond delay="0"/>
                                  </p:stCondLst>
                                  <p:childTnLst>
                                    <p:set>
                                      <p:cBhvr>
                                        <p:cTn id="62" dur="1" fill="hold">
                                          <p:stCondLst>
                                            <p:cond delay="0"/>
                                          </p:stCondLst>
                                        </p:cTn>
                                        <p:tgtEl>
                                          <p:spTgt spid="567315"/>
                                        </p:tgtEl>
                                        <p:attrNameLst>
                                          <p:attrName>style.visibility</p:attrName>
                                        </p:attrNameLst>
                                      </p:cBhvr>
                                      <p:to>
                                        <p:strVal val="visible"/>
                                      </p:to>
                                    </p:set>
                                    <p:animEffect transition="in" filter="blinds(horizontal)">
                                      <p:cBhvr>
                                        <p:cTn id="63" dur="500"/>
                                        <p:tgtEl>
                                          <p:spTgt spid="567315"/>
                                        </p:tgtEl>
                                      </p:cBhvr>
                                    </p:animEffect>
                                  </p:childTnLst>
                                </p:cTn>
                              </p:par>
                              <p:par>
                                <p:cTn id="64" presetID="3" presetClass="entr" presetSubtype="10" fill="hold" nodeType="withEffect">
                                  <p:stCondLst>
                                    <p:cond delay="0"/>
                                  </p:stCondLst>
                                  <p:childTnLst>
                                    <p:set>
                                      <p:cBhvr>
                                        <p:cTn id="65" dur="1" fill="hold">
                                          <p:stCondLst>
                                            <p:cond delay="0"/>
                                          </p:stCondLst>
                                        </p:cTn>
                                        <p:tgtEl>
                                          <p:spTgt spid="567316"/>
                                        </p:tgtEl>
                                        <p:attrNameLst>
                                          <p:attrName>style.visibility</p:attrName>
                                        </p:attrNameLst>
                                      </p:cBhvr>
                                      <p:to>
                                        <p:strVal val="visible"/>
                                      </p:to>
                                    </p:set>
                                    <p:animEffect transition="in" filter="blinds(horizontal)">
                                      <p:cBhvr>
                                        <p:cTn id="66" dur="500"/>
                                        <p:tgtEl>
                                          <p:spTgt spid="567316"/>
                                        </p:tgtEl>
                                      </p:cBhvr>
                                    </p:animEffect>
                                  </p:childTnLst>
                                </p:cTn>
                              </p:par>
                              <p:par>
                                <p:cTn id="67" presetID="3" presetClass="entr" presetSubtype="10" fill="hold" nodeType="withEffect">
                                  <p:stCondLst>
                                    <p:cond delay="0"/>
                                  </p:stCondLst>
                                  <p:childTnLst>
                                    <p:set>
                                      <p:cBhvr>
                                        <p:cTn id="68" dur="1" fill="hold">
                                          <p:stCondLst>
                                            <p:cond delay="0"/>
                                          </p:stCondLst>
                                        </p:cTn>
                                        <p:tgtEl>
                                          <p:spTgt spid="567318"/>
                                        </p:tgtEl>
                                        <p:attrNameLst>
                                          <p:attrName>style.visibility</p:attrName>
                                        </p:attrNameLst>
                                      </p:cBhvr>
                                      <p:to>
                                        <p:strVal val="visible"/>
                                      </p:to>
                                    </p:set>
                                    <p:animEffect transition="in" filter="blinds(horizontal)">
                                      <p:cBhvr>
                                        <p:cTn id="69" dur="500"/>
                                        <p:tgtEl>
                                          <p:spTgt spid="5673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7306" grpId="0"/>
      <p:bldP spid="5673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419" name="Rectangle 3"/>
          <p:cNvSpPr>
            <a:spLocks noChangeArrowheads="1"/>
          </p:cNvSpPr>
          <p:nvPr/>
        </p:nvSpPr>
        <p:spPr bwMode="auto">
          <a:xfrm>
            <a:off x="1806576" y="598488"/>
            <a:ext cx="4672013"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一、算符优先关系的定义</a:t>
            </a:r>
          </a:p>
        </p:txBody>
      </p:sp>
      <p:sp>
        <p:nvSpPr>
          <p:cNvPr id="572420" name="Rectangle 4"/>
          <p:cNvSpPr>
            <a:spLocks noChangeArrowheads="1"/>
          </p:cNvSpPr>
          <p:nvPr/>
        </p:nvSpPr>
        <p:spPr bwMode="auto">
          <a:xfrm>
            <a:off x="1928814" y="1363663"/>
            <a:ext cx="8491537" cy="590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5000"/>
              </a:lnSpc>
              <a:buFont typeface="Arial" panose="020B0604020202020204" pitchFamily="34" charset="0"/>
              <a:buNone/>
              <a:defRPr/>
            </a:pPr>
            <a:r>
              <a:rPr lang="en-US" altLang="zh-CN" sz="2400" b="1" dirty="0">
                <a:solidFill>
                  <a:srgbClr val="011893"/>
                </a:solidFill>
                <a:latin typeface="Times New Roman" panose="02020603050405020304" pitchFamily="18" charset="0"/>
              </a:rPr>
              <a:t>2</a:t>
            </a:r>
            <a:r>
              <a:rPr lang="zh-CN" altLang="en-US" sz="2400" b="1" dirty="0">
                <a:solidFill>
                  <a:srgbClr val="011893"/>
                </a:solidFill>
                <a:latin typeface="Times New Roman" panose="02020603050405020304" pitchFamily="18" charset="0"/>
              </a:rPr>
              <a:t>、算符优先文法的定义</a:t>
            </a:r>
            <a:endParaRPr lang="en-US" altLang="zh-CN" sz="2400" b="1" dirty="0">
              <a:solidFill>
                <a:srgbClr val="011893"/>
              </a:solidFill>
              <a:latin typeface="Times New Roman" panose="02020603050405020304" pitchFamily="18" charset="0"/>
            </a:endParaRPr>
          </a:p>
        </p:txBody>
      </p:sp>
      <p:sp>
        <p:nvSpPr>
          <p:cNvPr id="29701" name="Text Box 19"/>
          <p:cNvSpPr txBox="1">
            <a:spLocks noChangeArrowheads="1"/>
          </p:cNvSpPr>
          <p:nvPr/>
        </p:nvSpPr>
        <p:spPr bwMode="auto">
          <a:xfrm>
            <a:off x="1893888" y="1981201"/>
            <a:ext cx="8361362" cy="957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just" eaLnBrk="1" hangingPunct="1">
              <a:lnSpc>
                <a:spcPct val="150000"/>
              </a:lnSpc>
              <a:spcBef>
                <a:spcPct val="0"/>
              </a:spcBef>
              <a:buClrTx/>
              <a:buSzTx/>
              <a:buFont typeface="Arial" panose="020B0604020202020204" pitchFamily="34" charset="0"/>
              <a:buNone/>
            </a:pPr>
            <a:r>
              <a:rPr lang="zh-CN" altLang="en-US" sz="2000" b="1">
                <a:latin typeface="Times New Roman" panose="02020603050405020304" pitchFamily="18" charset="0"/>
              </a:rPr>
              <a:t>        类似于简单优先关系矩阵，对于一个文法中的所有算符（终结符），我们可以构造出一个算符优先关系矩阵，例如</a:t>
            </a:r>
            <a:r>
              <a:rPr lang="en-US" altLang="zh-CN" sz="2000" b="1">
                <a:latin typeface="Times New Roman" panose="02020603050405020304" pitchFamily="18" charset="0"/>
              </a:rPr>
              <a:t>——</a:t>
            </a:r>
          </a:p>
        </p:txBody>
      </p:sp>
      <p:graphicFrame>
        <p:nvGraphicFramePr>
          <p:cNvPr id="572436" name="Group 20"/>
          <p:cNvGraphicFramePr>
            <a:graphicFrameLocks noGrp="1"/>
          </p:cNvGraphicFramePr>
          <p:nvPr>
            <p:extLst>
              <p:ext uri="{D42A27DB-BD31-4B8C-83A1-F6EECF244321}">
                <p14:modId xmlns:p14="http://schemas.microsoft.com/office/powerpoint/2010/main" val="3326042024"/>
              </p:ext>
            </p:extLst>
          </p:nvPr>
        </p:nvGraphicFramePr>
        <p:xfrm>
          <a:off x="4275138" y="3257551"/>
          <a:ext cx="3835400" cy="2925972"/>
        </p:xfrm>
        <a:graphic>
          <a:graphicData uri="http://schemas.openxmlformats.org/drawingml/2006/table">
            <a:tbl>
              <a:tblPr/>
              <a:tblGrid>
                <a:gridCol w="639762">
                  <a:extLst>
                    <a:ext uri="{9D8B030D-6E8A-4147-A177-3AD203B41FA5}">
                      <a16:colId xmlns:a16="http://schemas.microsoft.com/office/drawing/2014/main" val="828728695"/>
                    </a:ext>
                  </a:extLst>
                </a:gridCol>
                <a:gridCol w="638175">
                  <a:extLst>
                    <a:ext uri="{9D8B030D-6E8A-4147-A177-3AD203B41FA5}">
                      <a16:colId xmlns:a16="http://schemas.microsoft.com/office/drawing/2014/main" val="843727403"/>
                    </a:ext>
                  </a:extLst>
                </a:gridCol>
                <a:gridCol w="639763">
                  <a:extLst>
                    <a:ext uri="{9D8B030D-6E8A-4147-A177-3AD203B41FA5}">
                      <a16:colId xmlns:a16="http://schemas.microsoft.com/office/drawing/2014/main" val="2723492471"/>
                    </a:ext>
                  </a:extLst>
                </a:gridCol>
                <a:gridCol w="639762">
                  <a:extLst>
                    <a:ext uri="{9D8B030D-6E8A-4147-A177-3AD203B41FA5}">
                      <a16:colId xmlns:a16="http://schemas.microsoft.com/office/drawing/2014/main" val="378402532"/>
                    </a:ext>
                  </a:extLst>
                </a:gridCol>
                <a:gridCol w="638175">
                  <a:extLst>
                    <a:ext uri="{9D8B030D-6E8A-4147-A177-3AD203B41FA5}">
                      <a16:colId xmlns:a16="http://schemas.microsoft.com/office/drawing/2014/main" val="1099953664"/>
                    </a:ext>
                  </a:extLst>
                </a:gridCol>
                <a:gridCol w="639763">
                  <a:extLst>
                    <a:ext uri="{9D8B030D-6E8A-4147-A177-3AD203B41FA5}">
                      <a16:colId xmlns:a16="http://schemas.microsoft.com/office/drawing/2014/main" val="887889330"/>
                    </a:ext>
                  </a:extLst>
                </a:gridCol>
              </a:tblGrid>
              <a:tr h="579059">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dirty="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3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i</a:t>
                      </a: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90621823"/>
                  </a:ext>
                </a:extLst>
              </a:tr>
              <a:tr h="457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21880799"/>
                  </a:ext>
                </a:extLst>
              </a:tr>
              <a:tr h="518104">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22170725"/>
                  </a:ext>
                </a:extLst>
              </a:tr>
              <a:tr h="457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endPar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65031345"/>
                  </a:ext>
                </a:extLst>
              </a:tr>
              <a:tr h="457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28452389"/>
                  </a:ext>
                </a:extLst>
              </a:tr>
              <a:tr h="457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i</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dirty="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5951135"/>
                  </a:ext>
                </a:extLst>
              </a:tr>
            </a:tbl>
          </a:graphicData>
        </a:graphic>
      </p:graphicFrame>
      <p:grpSp>
        <p:nvGrpSpPr>
          <p:cNvPr id="29753" name="Group 71"/>
          <p:cNvGrpSpPr>
            <a:grpSpLocks/>
          </p:cNvGrpSpPr>
          <p:nvPr/>
        </p:nvGrpSpPr>
        <p:grpSpPr bwMode="auto">
          <a:xfrm>
            <a:off x="6942138" y="4522788"/>
            <a:ext cx="438150" cy="830262"/>
            <a:chOff x="4558" y="904"/>
            <a:chExt cx="276" cy="523"/>
          </a:xfrm>
        </p:grpSpPr>
        <p:sp>
          <p:nvSpPr>
            <p:cNvPr id="572488" name="Text Box 72"/>
            <p:cNvSpPr txBox="1">
              <a:spLocks noChangeArrowheads="1"/>
            </p:cNvSpPr>
            <p:nvPr/>
          </p:nvSpPr>
          <p:spPr bwMode="auto">
            <a:xfrm>
              <a:off x="4558" y="1094"/>
              <a:ext cx="276" cy="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800">
                  <a:latin typeface="Times New Roman" panose="02020603050405020304" pitchFamily="18" charset="0"/>
                </a:rPr>
                <a:t>=</a:t>
              </a:r>
            </a:p>
          </p:txBody>
        </p:sp>
        <p:sp>
          <p:nvSpPr>
            <p:cNvPr id="572489" name="Rectangle 73"/>
            <p:cNvSpPr>
              <a:spLocks noChangeArrowheads="1"/>
            </p:cNvSpPr>
            <p:nvPr/>
          </p:nvSpPr>
          <p:spPr bwMode="auto">
            <a:xfrm>
              <a:off x="4558" y="904"/>
              <a:ext cx="246" cy="5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800">
                  <a:latin typeface="Times New Roman" panose="02020603050405020304" pitchFamily="18" charset="0"/>
                </a:rPr>
                <a:t>·</a:t>
              </a:r>
            </a:p>
          </p:txBody>
        </p:sp>
      </p:gr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8896342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8323" name="Rectangle 3"/>
          <p:cNvSpPr>
            <a:spLocks noChangeArrowheads="1"/>
          </p:cNvSpPr>
          <p:nvPr/>
        </p:nvSpPr>
        <p:spPr bwMode="auto">
          <a:xfrm>
            <a:off x="1806576" y="598488"/>
            <a:ext cx="3040063"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二、最左素短语</a:t>
            </a:r>
          </a:p>
        </p:txBody>
      </p:sp>
      <p:sp>
        <p:nvSpPr>
          <p:cNvPr id="568339" name="Text Box 19"/>
          <p:cNvSpPr txBox="1">
            <a:spLocks noChangeArrowheads="1"/>
          </p:cNvSpPr>
          <p:nvPr/>
        </p:nvSpPr>
        <p:spPr bwMode="auto">
          <a:xfrm>
            <a:off x="1855789" y="1501776"/>
            <a:ext cx="6288087"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0000"/>
              </a:lnSpc>
              <a:spcBef>
                <a:spcPct val="20000"/>
              </a:spcBef>
              <a:buClr>
                <a:schemeClr val="hlink"/>
              </a:buClr>
              <a:buSzPct val="80000"/>
              <a:buFont typeface="Wingdings" panose="05000000000000000000" pitchFamily="2" charset="2"/>
              <a:buNone/>
              <a:defRPr/>
            </a:pPr>
            <a:r>
              <a:rPr lang="zh-CN" altLang="en-US" sz="2000" b="1">
                <a:latin typeface="Times New Roman" panose="02020603050405020304" pitchFamily="18" charset="0"/>
              </a:rPr>
              <a:t>给定如下文法</a:t>
            </a:r>
            <a:r>
              <a:rPr lang="en-US" altLang="zh-CN" sz="2000" b="1">
                <a:latin typeface="Times New Roman" panose="02020603050405020304" pitchFamily="18" charset="0"/>
              </a:rPr>
              <a:t>——</a:t>
            </a:r>
          </a:p>
          <a:p>
            <a:pPr algn="just" eaLnBrk="1" hangingPunct="1">
              <a:lnSpc>
                <a:spcPct val="120000"/>
              </a:lnSpc>
              <a:spcBef>
                <a:spcPct val="20000"/>
              </a:spcBef>
              <a:buClr>
                <a:schemeClr val="hlink"/>
              </a:buClr>
              <a:buSzPct val="80000"/>
              <a:buFont typeface="Wingdings" panose="05000000000000000000" pitchFamily="2" charset="2"/>
              <a:buNone/>
              <a:defRPr/>
            </a:pPr>
            <a:r>
              <a:rPr lang="en-US" altLang="zh-CN" sz="2000" b="1">
                <a:latin typeface="Times New Roman" panose="02020603050405020304" pitchFamily="18" charset="0"/>
              </a:rPr>
              <a:t>E::=E+T | T</a:t>
            </a:r>
            <a:r>
              <a:rPr lang="zh-CN" altLang="en-US" sz="2000" b="1">
                <a:latin typeface="Times New Roman" panose="02020603050405020304" pitchFamily="18" charset="0"/>
              </a:rPr>
              <a:t>         </a:t>
            </a:r>
            <a:r>
              <a:rPr lang="en-US" altLang="zh-CN" sz="2000" b="1">
                <a:latin typeface="Times New Roman" panose="02020603050405020304" pitchFamily="18" charset="0"/>
              </a:rPr>
              <a:t>T::=T*F | F</a:t>
            </a:r>
            <a:r>
              <a:rPr lang="zh-CN" altLang="en-US" sz="2000" b="1">
                <a:latin typeface="Times New Roman" panose="02020603050405020304" pitchFamily="18" charset="0"/>
              </a:rPr>
              <a:t>          </a:t>
            </a:r>
            <a:r>
              <a:rPr lang="en-US" altLang="zh-CN" sz="2000" b="1">
                <a:latin typeface="Times New Roman" panose="02020603050405020304" pitchFamily="18" charset="0"/>
              </a:rPr>
              <a:t>F::=(E) | i </a:t>
            </a:r>
          </a:p>
          <a:p>
            <a:pPr algn="just" eaLnBrk="1" hangingPunct="1">
              <a:lnSpc>
                <a:spcPct val="120000"/>
              </a:lnSpc>
              <a:spcBef>
                <a:spcPct val="20000"/>
              </a:spcBef>
              <a:buClr>
                <a:schemeClr val="hlink"/>
              </a:buClr>
              <a:buSzPct val="80000"/>
              <a:buFont typeface="Wingdings" panose="05000000000000000000" pitchFamily="2" charset="2"/>
              <a:buNone/>
              <a:defRPr/>
            </a:pPr>
            <a:r>
              <a:rPr lang="zh-CN" altLang="en-US" sz="2000" b="1">
                <a:latin typeface="Times New Roman" panose="02020603050405020304" pitchFamily="18" charset="0"/>
              </a:rPr>
              <a:t>请分析</a:t>
            </a:r>
            <a:r>
              <a:rPr lang="en-US" altLang="zh-CN" sz="2000" b="1">
                <a:latin typeface="Times New Roman" panose="02020603050405020304" pitchFamily="18" charset="0"/>
              </a:rPr>
              <a:t>T+T*F+i</a:t>
            </a:r>
            <a:r>
              <a:rPr lang="zh-CN" altLang="en-US" sz="2000" b="1">
                <a:latin typeface="Times New Roman" panose="02020603050405020304" pitchFamily="18" charset="0"/>
              </a:rPr>
              <a:t>是否是该文法的句子？</a:t>
            </a:r>
          </a:p>
        </p:txBody>
      </p:sp>
      <p:grpSp>
        <p:nvGrpSpPr>
          <p:cNvPr id="568340" name="Group 20"/>
          <p:cNvGrpSpPr>
            <a:grpSpLocks/>
          </p:cNvGrpSpPr>
          <p:nvPr/>
        </p:nvGrpSpPr>
        <p:grpSpPr bwMode="auto">
          <a:xfrm>
            <a:off x="7035801" y="879476"/>
            <a:ext cx="3375025" cy="2855913"/>
            <a:chOff x="2132" y="886"/>
            <a:chExt cx="1701" cy="1254"/>
          </a:xfrm>
        </p:grpSpPr>
        <p:sp>
          <p:nvSpPr>
            <p:cNvPr id="568341" name="Text Box 21"/>
            <p:cNvSpPr txBox="1">
              <a:spLocks noChangeArrowheads="1"/>
            </p:cNvSpPr>
            <p:nvPr/>
          </p:nvSpPr>
          <p:spPr bwMode="auto">
            <a:xfrm>
              <a:off x="3016" y="886"/>
              <a:ext cx="317" cy="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E</a:t>
              </a:r>
            </a:p>
          </p:txBody>
        </p:sp>
        <p:sp>
          <p:nvSpPr>
            <p:cNvPr id="568342" name="Text Box 22"/>
            <p:cNvSpPr txBox="1">
              <a:spLocks noChangeArrowheads="1"/>
            </p:cNvSpPr>
            <p:nvPr/>
          </p:nvSpPr>
          <p:spPr bwMode="auto">
            <a:xfrm>
              <a:off x="2449" y="1256"/>
              <a:ext cx="317" cy="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E</a:t>
              </a:r>
            </a:p>
          </p:txBody>
        </p:sp>
        <p:sp>
          <p:nvSpPr>
            <p:cNvPr id="568343" name="Text Box 23"/>
            <p:cNvSpPr txBox="1">
              <a:spLocks noChangeArrowheads="1"/>
            </p:cNvSpPr>
            <p:nvPr/>
          </p:nvSpPr>
          <p:spPr bwMode="auto">
            <a:xfrm>
              <a:off x="3017" y="1207"/>
              <a:ext cx="317" cy="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a:t>
              </a:r>
            </a:p>
          </p:txBody>
        </p:sp>
        <p:sp>
          <p:nvSpPr>
            <p:cNvPr id="568344" name="Text Box 24"/>
            <p:cNvSpPr txBox="1">
              <a:spLocks noChangeArrowheads="1"/>
            </p:cNvSpPr>
            <p:nvPr/>
          </p:nvSpPr>
          <p:spPr bwMode="auto">
            <a:xfrm>
              <a:off x="3516" y="1252"/>
              <a:ext cx="317" cy="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T</a:t>
              </a:r>
            </a:p>
          </p:txBody>
        </p:sp>
        <p:sp>
          <p:nvSpPr>
            <p:cNvPr id="30733" name="Line 25"/>
            <p:cNvSpPr>
              <a:spLocks noChangeShapeType="1"/>
            </p:cNvSpPr>
            <p:nvPr/>
          </p:nvSpPr>
          <p:spPr bwMode="auto">
            <a:xfrm flipH="1">
              <a:off x="2630" y="1049"/>
              <a:ext cx="477" cy="207"/>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0734" name="Line 26"/>
            <p:cNvSpPr>
              <a:spLocks noChangeShapeType="1"/>
            </p:cNvSpPr>
            <p:nvPr/>
          </p:nvSpPr>
          <p:spPr bwMode="auto">
            <a:xfrm>
              <a:off x="3175" y="1071"/>
              <a:ext cx="0"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0735" name="Line 27"/>
            <p:cNvSpPr>
              <a:spLocks noChangeShapeType="1"/>
            </p:cNvSpPr>
            <p:nvPr/>
          </p:nvSpPr>
          <p:spPr bwMode="auto">
            <a:xfrm>
              <a:off x="3220" y="1049"/>
              <a:ext cx="431" cy="204"/>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568348" name="Text Box 28"/>
            <p:cNvSpPr txBox="1">
              <a:spLocks noChangeArrowheads="1"/>
            </p:cNvSpPr>
            <p:nvPr/>
          </p:nvSpPr>
          <p:spPr bwMode="auto">
            <a:xfrm>
              <a:off x="2132" y="1597"/>
              <a:ext cx="317" cy="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E</a:t>
              </a:r>
            </a:p>
          </p:txBody>
        </p:sp>
        <p:sp>
          <p:nvSpPr>
            <p:cNvPr id="568349" name="Text Box 29"/>
            <p:cNvSpPr txBox="1">
              <a:spLocks noChangeArrowheads="1"/>
            </p:cNvSpPr>
            <p:nvPr/>
          </p:nvSpPr>
          <p:spPr bwMode="auto">
            <a:xfrm>
              <a:off x="2427" y="1593"/>
              <a:ext cx="317" cy="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a:t>
              </a:r>
            </a:p>
          </p:txBody>
        </p:sp>
        <p:sp>
          <p:nvSpPr>
            <p:cNvPr id="568350" name="Text Box 30"/>
            <p:cNvSpPr txBox="1">
              <a:spLocks noChangeArrowheads="1"/>
            </p:cNvSpPr>
            <p:nvPr/>
          </p:nvSpPr>
          <p:spPr bwMode="auto">
            <a:xfrm>
              <a:off x="2767" y="1593"/>
              <a:ext cx="317" cy="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T</a:t>
              </a:r>
            </a:p>
          </p:txBody>
        </p:sp>
        <p:sp>
          <p:nvSpPr>
            <p:cNvPr id="30739" name="Line 31"/>
            <p:cNvSpPr>
              <a:spLocks noChangeShapeType="1"/>
            </p:cNvSpPr>
            <p:nvPr/>
          </p:nvSpPr>
          <p:spPr bwMode="auto">
            <a:xfrm flipH="1">
              <a:off x="2313" y="1461"/>
              <a:ext cx="227" cy="136"/>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0740" name="Line 32"/>
            <p:cNvSpPr>
              <a:spLocks noChangeShapeType="1"/>
            </p:cNvSpPr>
            <p:nvPr/>
          </p:nvSpPr>
          <p:spPr bwMode="auto">
            <a:xfrm>
              <a:off x="2585" y="1461"/>
              <a:ext cx="1"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0741" name="Line 33"/>
            <p:cNvSpPr>
              <a:spLocks noChangeShapeType="1"/>
            </p:cNvSpPr>
            <p:nvPr/>
          </p:nvSpPr>
          <p:spPr bwMode="auto">
            <a:xfrm>
              <a:off x="2631" y="1461"/>
              <a:ext cx="272" cy="136"/>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568354" name="Text Box 34"/>
            <p:cNvSpPr txBox="1">
              <a:spLocks noChangeArrowheads="1"/>
            </p:cNvSpPr>
            <p:nvPr/>
          </p:nvSpPr>
          <p:spPr bwMode="auto">
            <a:xfrm>
              <a:off x="2472" y="1937"/>
              <a:ext cx="317" cy="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T</a:t>
              </a:r>
            </a:p>
          </p:txBody>
        </p:sp>
        <p:sp>
          <p:nvSpPr>
            <p:cNvPr id="568355" name="Text Box 35"/>
            <p:cNvSpPr txBox="1">
              <a:spLocks noChangeArrowheads="1"/>
            </p:cNvSpPr>
            <p:nvPr/>
          </p:nvSpPr>
          <p:spPr bwMode="auto">
            <a:xfrm>
              <a:off x="2767" y="1933"/>
              <a:ext cx="317" cy="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zh-CN" altLang="en-US" sz="2200" b="1">
                  <a:latin typeface="Times New Roman" panose="02020603050405020304" pitchFamily="18" charset="0"/>
                </a:rPr>
                <a:t>*</a:t>
              </a:r>
            </a:p>
          </p:txBody>
        </p:sp>
        <p:sp>
          <p:nvSpPr>
            <p:cNvPr id="568356" name="Text Box 36"/>
            <p:cNvSpPr txBox="1">
              <a:spLocks noChangeArrowheads="1"/>
            </p:cNvSpPr>
            <p:nvPr/>
          </p:nvSpPr>
          <p:spPr bwMode="auto">
            <a:xfrm>
              <a:off x="3107" y="1933"/>
              <a:ext cx="317" cy="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F</a:t>
              </a:r>
            </a:p>
          </p:txBody>
        </p:sp>
        <p:sp>
          <p:nvSpPr>
            <p:cNvPr id="30745" name="Line 37"/>
            <p:cNvSpPr>
              <a:spLocks noChangeShapeType="1"/>
            </p:cNvSpPr>
            <p:nvPr/>
          </p:nvSpPr>
          <p:spPr bwMode="auto">
            <a:xfrm flipH="1">
              <a:off x="2653" y="1801"/>
              <a:ext cx="227" cy="136"/>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0746" name="Line 38"/>
            <p:cNvSpPr>
              <a:spLocks noChangeShapeType="1"/>
            </p:cNvSpPr>
            <p:nvPr/>
          </p:nvSpPr>
          <p:spPr bwMode="auto">
            <a:xfrm>
              <a:off x="2925" y="1801"/>
              <a:ext cx="1"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0747" name="Line 39"/>
            <p:cNvSpPr>
              <a:spLocks noChangeShapeType="1"/>
            </p:cNvSpPr>
            <p:nvPr/>
          </p:nvSpPr>
          <p:spPr bwMode="auto">
            <a:xfrm>
              <a:off x="2971" y="1801"/>
              <a:ext cx="272" cy="136"/>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568360" name="Text Box 40"/>
            <p:cNvSpPr txBox="1">
              <a:spLocks noChangeArrowheads="1"/>
            </p:cNvSpPr>
            <p:nvPr/>
          </p:nvSpPr>
          <p:spPr bwMode="auto">
            <a:xfrm>
              <a:off x="2132" y="1952"/>
              <a:ext cx="317" cy="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T</a:t>
              </a:r>
            </a:p>
          </p:txBody>
        </p:sp>
        <p:sp>
          <p:nvSpPr>
            <p:cNvPr id="30749" name="Line 41"/>
            <p:cNvSpPr>
              <a:spLocks noChangeShapeType="1"/>
            </p:cNvSpPr>
            <p:nvPr/>
          </p:nvSpPr>
          <p:spPr bwMode="auto">
            <a:xfrm>
              <a:off x="2290" y="1797"/>
              <a:ext cx="1"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568362" name="Text Box 42"/>
            <p:cNvSpPr txBox="1">
              <a:spLocks noChangeArrowheads="1"/>
            </p:cNvSpPr>
            <p:nvPr/>
          </p:nvSpPr>
          <p:spPr bwMode="auto">
            <a:xfrm>
              <a:off x="3515" y="1589"/>
              <a:ext cx="317" cy="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F</a:t>
              </a:r>
            </a:p>
          </p:txBody>
        </p:sp>
        <p:sp>
          <p:nvSpPr>
            <p:cNvPr id="30751" name="Line 43"/>
            <p:cNvSpPr>
              <a:spLocks noChangeShapeType="1"/>
            </p:cNvSpPr>
            <p:nvPr/>
          </p:nvSpPr>
          <p:spPr bwMode="auto">
            <a:xfrm>
              <a:off x="3674" y="1434"/>
              <a:ext cx="0"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568364" name="Text Box 44"/>
            <p:cNvSpPr txBox="1">
              <a:spLocks noChangeArrowheads="1"/>
            </p:cNvSpPr>
            <p:nvPr/>
          </p:nvSpPr>
          <p:spPr bwMode="auto">
            <a:xfrm>
              <a:off x="3515" y="1929"/>
              <a:ext cx="317" cy="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200" b="1">
                  <a:latin typeface="Times New Roman" panose="02020603050405020304" pitchFamily="18" charset="0"/>
                </a:rPr>
                <a:t>i</a:t>
              </a:r>
            </a:p>
          </p:txBody>
        </p:sp>
        <p:sp>
          <p:nvSpPr>
            <p:cNvPr id="30753" name="Line 45"/>
            <p:cNvSpPr>
              <a:spLocks noChangeShapeType="1"/>
            </p:cNvSpPr>
            <p:nvPr/>
          </p:nvSpPr>
          <p:spPr bwMode="auto">
            <a:xfrm>
              <a:off x="3674" y="1774"/>
              <a:ext cx="0"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568367" name="Rectangle 47"/>
          <p:cNvSpPr>
            <a:spLocks noChangeArrowheads="1"/>
          </p:cNvSpPr>
          <p:nvPr/>
        </p:nvSpPr>
        <p:spPr bwMode="auto">
          <a:xfrm>
            <a:off x="1897064" y="3582989"/>
            <a:ext cx="4865687" cy="957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0000"/>
              </a:lnSpc>
              <a:buFont typeface="Arial" panose="020B0604020202020204" pitchFamily="34" charset="0"/>
              <a:buNone/>
              <a:defRPr/>
            </a:pPr>
            <a:r>
              <a:rPr lang="en-US" altLang="zh-CN" sz="2000" b="1">
                <a:latin typeface="Times New Roman" panose="02020603050405020304" pitchFamily="18" charset="0"/>
              </a:rPr>
              <a:t>T+T*F+i</a:t>
            </a:r>
            <a:r>
              <a:rPr lang="zh-CN" altLang="en-US" sz="2000" b="1">
                <a:latin typeface="Times New Roman" panose="02020603050405020304" pitchFamily="18" charset="0"/>
              </a:rPr>
              <a:t>是不是一个符合标准的四则运算表达式？如果是的话，它是如何计算的？</a:t>
            </a:r>
          </a:p>
        </p:txBody>
      </p:sp>
      <p:sp>
        <p:nvSpPr>
          <p:cNvPr id="568368" name="Rectangle 48"/>
          <p:cNvSpPr>
            <a:spLocks noChangeArrowheads="1"/>
          </p:cNvSpPr>
          <p:nvPr/>
        </p:nvSpPr>
        <p:spPr bwMode="auto">
          <a:xfrm>
            <a:off x="2366912" y="5005625"/>
            <a:ext cx="4395839"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1" hangingPunct="1">
              <a:buFont typeface="Arial" panose="020B0604020202020204" pitchFamily="34" charset="0"/>
              <a:buNone/>
              <a:defRPr/>
            </a:pPr>
            <a:r>
              <a:rPr lang="en-US" altLang="zh-CN" sz="3200" b="1" dirty="0" smtClean="0">
                <a:latin typeface="Times New Roman" panose="02020603050405020304" pitchFamily="18" charset="0"/>
              </a:rPr>
              <a:t>#  T  +  T  *  F  + </a:t>
            </a:r>
            <a:r>
              <a:rPr lang="en-US" altLang="zh-CN" sz="3200" b="1" dirty="0" err="1" smtClean="0">
                <a:latin typeface="Times New Roman" panose="02020603050405020304" pitchFamily="18" charset="0"/>
              </a:rPr>
              <a:t>i</a:t>
            </a:r>
            <a:r>
              <a:rPr lang="en-US" altLang="zh-CN" sz="3200" b="1" dirty="0" smtClean="0">
                <a:latin typeface="Times New Roman" panose="02020603050405020304" pitchFamily="18" charset="0"/>
              </a:rPr>
              <a:t>  #</a:t>
            </a:r>
            <a:endParaRPr lang="zh-CN" altLang="en-US" sz="3200" b="1" dirty="0">
              <a:latin typeface="Times New Roman" panose="02020603050405020304" pitchFamily="18" charset="0"/>
            </a:endParaRPr>
          </a:p>
        </p:txBody>
      </p:sp>
      <p:sp>
        <p:nvSpPr>
          <p:cNvPr id="568369" name="Oval 49"/>
          <p:cNvSpPr>
            <a:spLocks noChangeArrowheads="1"/>
          </p:cNvSpPr>
          <p:nvPr/>
        </p:nvSpPr>
        <p:spPr bwMode="auto">
          <a:xfrm>
            <a:off x="1978026" y="2997200"/>
            <a:ext cx="1973263" cy="541338"/>
          </a:xfrm>
          <a:prstGeom prst="ellipse">
            <a:avLst/>
          </a:prstGeom>
          <a:noFill/>
          <a:ln w="25400">
            <a:solidFill>
              <a:srgbClr val="C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ctr" eaLnBrk="1" hangingPunct="1">
              <a:spcBef>
                <a:spcPct val="0"/>
              </a:spcBef>
              <a:buClrTx/>
              <a:buSzTx/>
              <a:buFont typeface="Arial" panose="020B0604020202020204" pitchFamily="34" charset="0"/>
              <a:buNone/>
            </a:pPr>
            <a:r>
              <a:rPr lang="zh-CN" altLang="en-US" sz="1800" b="1" dirty="0">
                <a:solidFill>
                  <a:srgbClr val="011893"/>
                </a:solidFill>
                <a:latin typeface="Arial" panose="020B0604020202020204" pitchFamily="34" charset="0"/>
              </a:rPr>
              <a:t>换个角度提问</a:t>
            </a:r>
          </a:p>
        </p:txBody>
      </p:sp>
      <p:sp>
        <p:nvSpPr>
          <p:cNvPr id="34"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graphicFrame>
        <p:nvGraphicFramePr>
          <p:cNvPr id="35" name="Group 20"/>
          <p:cNvGraphicFramePr>
            <a:graphicFrameLocks noGrp="1"/>
          </p:cNvGraphicFramePr>
          <p:nvPr>
            <p:extLst>
              <p:ext uri="{D42A27DB-BD31-4B8C-83A1-F6EECF244321}">
                <p14:modId xmlns:p14="http://schemas.microsoft.com/office/powerpoint/2010/main" val="4200136293"/>
              </p:ext>
            </p:extLst>
          </p:nvPr>
        </p:nvGraphicFramePr>
        <p:xfrm>
          <a:off x="8069539" y="3701228"/>
          <a:ext cx="3835400" cy="2925972"/>
        </p:xfrm>
        <a:graphic>
          <a:graphicData uri="http://schemas.openxmlformats.org/drawingml/2006/table">
            <a:tbl>
              <a:tblPr/>
              <a:tblGrid>
                <a:gridCol w="639762">
                  <a:extLst>
                    <a:ext uri="{9D8B030D-6E8A-4147-A177-3AD203B41FA5}">
                      <a16:colId xmlns:a16="http://schemas.microsoft.com/office/drawing/2014/main" val="828728695"/>
                    </a:ext>
                  </a:extLst>
                </a:gridCol>
                <a:gridCol w="638175">
                  <a:extLst>
                    <a:ext uri="{9D8B030D-6E8A-4147-A177-3AD203B41FA5}">
                      <a16:colId xmlns:a16="http://schemas.microsoft.com/office/drawing/2014/main" val="843727403"/>
                    </a:ext>
                  </a:extLst>
                </a:gridCol>
                <a:gridCol w="639763">
                  <a:extLst>
                    <a:ext uri="{9D8B030D-6E8A-4147-A177-3AD203B41FA5}">
                      <a16:colId xmlns:a16="http://schemas.microsoft.com/office/drawing/2014/main" val="2723492471"/>
                    </a:ext>
                  </a:extLst>
                </a:gridCol>
                <a:gridCol w="639762">
                  <a:extLst>
                    <a:ext uri="{9D8B030D-6E8A-4147-A177-3AD203B41FA5}">
                      <a16:colId xmlns:a16="http://schemas.microsoft.com/office/drawing/2014/main" val="378402532"/>
                    </a:ext>
                  </a:extLst>
                </a:gridCol>
                <a:gridCol w="638175">
                  <a:extLst>
                    <a:ext uri="{9D8B030D-6E8A-4147-A177-3AD203B41FA5}">
                      <a16:colId xmlns:a16="http://schemas.microsoft.com/office/drawing/2014/main" val="1099953664"/>
                    </a:ext>
                  </a:extLst>
                </a:gridCol>
                <a:gridCol w="639763">
                  <a:extLst>
                    <a:ext uri="{9D8B030D-6E8A-4147-A177-3AD203B41FA5}">
                      <a16:colId xmlns:a16="http://schemas.microsoft.com/office/drawing/2014/main" val="887889330"/>
                    </a:ext>
                  </a:extLst>
                </a:gridCol>
              </a:tblGrid>
              <a:tr h="579059">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dirty="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32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i</a:t>
                      </a: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90621823"/>
                  </a:ext>
                </a:extLst>
              </a:tr>
              <a:tr h="457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dirty="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dirty="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21880799"/>
                  </a:ext>
                </a:extLst>
              </a:tr>
              <a:tr h="518104">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8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dirty="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dirty="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22170725"/>
                  </a:ext>
                </a:extLst>
              </a:tr>
              <a:tr h="457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dirty="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endParaRPr kumimoji="0" lang="en-US" altLang="zh-CN" sz="2400" b="1" i="0" u="none" strike="noStrike" cap="none" normalizeH="0" baseline="0" dirty="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·&lt;</a:t>
                      </a: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65031345"/>
                  </a:ext>
                </a:extLst>
              </a:tr>
              <a:tr h="457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28452389"/>
                  </a:ext>
                </a:extLst>
              </a:tr>
              <a:tr h="457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i</a:t>
                      </a:r>
                    </a:p>
                  </a:txBody>
                  <a:tcPr marT="45711" marB="4571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rPr>
                        <a:t>&gt;</a:t>
                      </a:r>
                      <a:r>
                        <a:rPr kumimoji="0" lang="en-US" altLang="zh-CN" sz="2400" b="1" i="0" u="none" strike="noStrike" cap="none" normalizeH="0" baseline="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cs typeface="Arial" panose="020B0604020202020204" pitchFamily="34" charset="0"/>
                        </a:rPr>
                        <a:t>·</a:t>
                      </a:r>
                    </a:p>
                  </a:txBody>
                  <a:tcPr marT="45711" marB="4571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2400" b="1" i="0" u="none" strike="noStrike" cap="none" normalizeH="0" baseline="0" dirty="0" smtClean="0">
                        <a:ln>
                          <a:noFill/>
                        </a:ln>
                        <a:solidFill>
                          <a:schemeClr val="tx1"/>
                        </a:solidFill>
                        <a:effectLst>
                          <a:outerShdw blurRad="38100" dist="38100" dir="2700000" algn="tl">
                            <a:srgbClr val="000000"/>
                          </a:outerShdw>
                        </a:effectLst>
                        <a:latin typeface="Times New Roman" panose="02020603050405020304" pitchFamily="18" charset="0"/>
                        <a:ea typeface="宋体" panose="02010600030101010101" pitchFamily="2" charset="-122"/>
                      </a:endParaRPr>
                    </a:p>
                  </a:txBody>
                  <a:tcPr marT="45711" marB="4571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5951135"/>
                  </a:ext>
                </a:extLst>
              </a:tr>
            </a:tbl>
          </a:graphicData>
        </a:graphic>
      </p:graphicFrame>
      <p:sp>
        <p:nvSpPr>
          <p:cNvPr id="36" name="Rectangle 48"/>
          <p:cNvSpPr>
            <a:spLocks noChangeArrowheads="1"/>
          </p:cNvSpPr>
          <p:nvPr/>
        </p:nvSpPr>
        <p:spPr bwMode="auto">
          <a:xfrm>
            <a:off x="2366911" y="5728750"/>
            <a:ext cx="502802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defRPr/>
            </a:pPr>
            <a:r>
              <a:rPr lang="en-US" altLang="zh-CN" sz="3200" b="1" dirty="0" smtClean="0">
                <a:latin typeface="Times New Roman" panose="02020603050405020304" pitchFamily="18" charset="0"/>
              </a:rPr>
              <a:t>#  </a:t>
            </a:r>
            <a:r>
              <a:rPr lang="en-US" altLang="zh-CN" sz="3200" b="1" dirty="0" smtClean="0">
                <a:effectLst>
                  <a:outerShdw blurRad="38100" dist="38100" dir="2700000" algn="tl">
                    <a:srgbClr val="000000"/>
                  </a:outerShdw>
                </a:effectLst>
                <a:latin typeface="Times New Roman" panose="02020603050405020304" pitchFamily="18" charset="0"/>
                <a:cs typeface="Arial" panose="020B0604020202020204" pitchFamily="34" charset="0"/>
              </a:rPr>
              <a:t>·&lt;</a:t>
            </a:r>
            <a:r>
              <a:rPr lang="en-US" altLang="zh-CN" sz="3200" b="1" dirty="0" smtClean="0">
                <a:latin typeface="Times New Roman" panose="02020603050405020304" pitchFamily="18" charset="0"/>
              </a:rPr>
              <a:t>  +  </a:t>
            </a:r>
            <a:r>
              <a:rPr lang="en-US" altLang="zh-CN" sz="3200" b="1" dirty="0" smtClean="0">
                <a:effectLst>
                  <a:outerShdw blurRad="38100" dist="38100" dir="2700000" algn="tl">
                    <a:srgbClr val="000000"/>
                  </a:outerShdw>
                </a:effectLst>
                <a:latin typeface="Times New Roman" panose="02020603050405020304" pitchFamily="18" charset="0"/>
                <a:cs typeface="Arial" panose="020B0604020202020204" pitchFamily="34" charset="0"/>
              </a:rPr>
              <a:t>·&lt;</a:t>
            </a:r>
            <a:r>
              <a:rPr lang="en-US" altLang="zh-CN" sz="3200" b="1" dirty="0" smtClean="0">
                <a:latin typeface="Times New Roman" panose="02020603050405020304" pitchFamily="18" charset="0"/>
              </a:rPr>
              <a:t>  *  </a:t>
            </a:r>
            <a:r>
              <a:rPr lang="en-US" altLang="zh-CN" sz="3200" b="1" dirty="0" smtClean="0">
                <a:effectLst>
                  <a:outerShdw blurRad="38100" dist="38100" dir="2700000" algn="tl">
                    <a:srgbClr val="000000"/>
                  </a:outerShdw>
                </a:effectLst>
                <a:latin typeface="Times New Roman" panose="02020603050405020304" pitchFamily="18" charset="0"/>
              </a:rPr>
              <a:t>&gt;</a:t>
            </a:r>
            <a:r>
              <a:rPr lang="en-US" altLang="zh-CN" sz="3200" b="1" dirty="0" smtClean="0">
                <a:effectLst>
                  <a:outerShdw blurRad="38100" dist="38100" dir="2700000" algn="tl">
                    <a:srgbClr val="000000"/>
                  </a:outerShdw>
                </a:effectLst>
                <a:latin typeface="Times New Roman" panose="02020603050405020304" pitchFamily="18" charset="0"/>
                <a:cs typeface="Arial" panose="020B0604020202020204" pitchFamily="34" charset="0"/>
              </a:rPr>
              <a:t>·</a:t>
            </a:r>
            <a:r>
              <a:rPr lang="en-US" altLang="zh-CN" sz="3200" b="1" dirty="0" smtClean="0">
                <a:latin typeface="Times New Roman" panose="02020603050405020304" pitchFamily="18" charset="0"/>
              </a:rPr>
              <a:t>  +</a:t>
            </a:r>
            <a:r>
              <a:rPr lang="en-US" altLang="zh-CN" sz="3200" b="1" dirty="0" smtClean="0">
                <a:effectLst>
                  <a:outerShdw blurRad="38100" dist="38100" dir="2700000" algn="tl">
                    <a:srgbClr val="000000"/>
                  </a:outerShdw>
                </a:effectLst>
                <a:latin typeface="Times New Roman" panose="02020603050405020304" pitchFamily="18" charset="0"/>
                <a:cs typeface="Arial" panose="020B0604020202020204" pitchFamily="34" charset="0"/>
              </a:rPr>
              <a:t>·&lt;</a:t>
            </a:r>
            <a:r>
              <a:rPr lang="en-US" altLang="zh-CN" sz="3200" b="1" dirty="0" smtClean="0">
                <a:latin typeface="Times New Roman" panose="02020603050405020304" pitchFamily="18" charset="0"/>
              </a:rPr>
              <a:t> </a:t>
            </a:r>
            <a:r>
              <a:rPr lang="en-US" altLang="zh-CN" sz="3200" b="1" dirty="0" err="1" smtClean="0">
                <a:latin typeface="Times New Roman" panose="02020603050405020304" pitchFamily="18" charset="0"/>
              </a:rPr>
              <a:t>i</a:t>
            </a:r>
            <a:r>
              <a:rPr lang="en-US" altLang="zh-CN" sz="3200" b="1" dirty="0" smtClean="0">
                <a:latin typeface="Times New Roman" panose="02020603050405020304" pitchFamily="18" charset="0"/>
              </a:rPr>
              <a:t> </a:t>
            </a:r>
            <a:r>
              <a:rPr lang="en-US" altLang="zh-CN" sz="3200" b="1" dirty="0" smtClean="0">
                <a:effectLst>
                  <a:outerShdw blurRad="38100" dist="38100" dir="2700000" algn="tl">
                    <a:srgbClr val="000000"/>
                  </a:outerShdw>
                </a:effectLst>
                <a:latin typeface="Times New Roman" panose="02020603050405020304" pitchFamily="18" charset="0"/>
              </a:rPr>
              <a:t>&gt;</a:t>
            </a:r>
            <a:r>
              <a:rPr lang="en-US" altLang="zh-CN" sz="3200" b="1" dirty="0" smtClean="0">
                <a:effectLst>
                  <a:outerShdw blurRad="38100" dist="38100" dir="2700000" algn="tl">
                    <a:srgbClr val="000000"/>
                  </a:outerShdw>
                </a:effectLst>
                <a:latin typeface="Times New Roman" panose="02020603050405020304" pitchFamily="18" charset="0"/>
                <a:cs typeface="Arial" panose="020B0604020202020204" pitchFamily="34" charset="0"/>
              </a:rPr>
              <a:t>·</a:t>
            </a:r>
            <a:r>
              <a:rPr lang="en-US" altLang="zh-CN" sz="3200" b="1" dirty="0" smtClean="0">
                <a:latin typeface="Times New Roman" panose="02020603050405020304" pitchFamily="18" charset="0"/>
              </a:rPr>
              <a:t> #</a:t>
            </a:r>
            <a:endParaRPr lang="zh-CN" altLang="en-US" sz="3200" b="1" dirty="0">
              <a:latin typeface="Times New Roman" panose="02020603050405020304" pitchFamily="18" charset="0"/>
            </a:endParaRPr>
          </a:p>
        </p:txBody>
      </p:sp>
    </p:spTree>
    <p:extLst>
      <p:ext uri="{BB962C8B-B14F-4D97-AF65-F5344CB8AC3E}">
        <p14:creationId xmlns:p14="http://schemas.microsoft.com/office/powerpoint/2010/main" val="34598535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68339"/>
                                        </p:tgtEl>
                                        <p:attrNameLst>
                                          <p:attrName>style.visibility</p:attrName>
                                        </p:attrNameLst>
                                      </p:cBhvr>
                                      <p:to>
                                        <p:strVal val="visible"/>
                                      </p:to>
                                    </p:set>
                                    <p:animEffect transition="in" filter="blinds(horizontal)">
                                      <p:cBhvr>
                                        <p:cTn id="7" dur="500"/>
                                        <p:tgtEl>
                                          <p:spTgt spid="568339"/>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68340"/>
                                        </p:tgtEl>
                                        <p:attrNameLst>
                                          <p:attrName>style.visibility</p:attrName>
                                        </p:attrNameLst>
                                      </p:cBhvr>
                                      <p:to>
                                        <p:strVal val="visible"/>
                                      </p:to>
                                    </p:set>
                                    <p:animEffect transition="in" filter="blinds(horizontal)">
                                      <p:cBhvr>
                                        <p:cTn id="12" dur="500"/>
                                        <p:tgtEl>
                                          <p:spTgt spid="568340"/>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68367"/>
                                        </p:tgtEl>
                                        <p:attrNameLst>
                                          <p:attrName>style.visibility</p:attrName>
                                        </p:attrNameLst>
                                      </p:cBhvr>
                                      <p:to>
                                        <p:strVal val="visible"/>
                                      </p:to>
                                    </p:set>
                                    <p:animEffect transition="in" filter="blinds(horizontal)">
                                      <p:cBhvr>
                                        <p:cTn id="17" dur="500"/>
                                        <p:tgtEl>
                                          <p:spTgt spid="568367"/>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568369"/>
                                        </p:tgtEl>
                                        <p:attrNameLst>
                                          <p:attrName>style.visibility</p:attrName>
                                        </p:attrNameLst>
                                      </p:cBhvr>
                                      <p:to>
                                        <p:strVal val="visible"/>
                                      </p:to>
                                    </p:set>
                                    <p:animEffect transition="in" filter="blinds(horizontal)">
                                      <p:cBhvr>
                                        <p:cTn id="20" dur="500"/>
                                        <p:tgtEl>
                                          <p:spTgt spid="568369"/>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568368"/>
                                        </p:tgtEl>
                                        <p:attrNameLst>
                                          <p:attrName>style.visibility</p:attrName>
                                        </p:attrNameLst>
                                      </p:cBhvr>
                                      <p:to>
                                        <p:strVal val="visible"/>
                                      </p:to>
                                    </p:set>
                                    <p:animEffect transition="in" filter="blinds(horizontal)">
                                      <p:cBhvr>
                                        <p:cTn id="25" dur="500"/>
                                        <p:tgtEl>
                                          <p:spTgt spid="568368"/>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8339" grpId="0"/>
      <p:bldP spid="568367" grpId="0"/>
      <p:bldP spid="568368" grpId="0"/>
      <p:bldP spid="568369" grpId="0" animBg="1"/>
      <p:bldP spid="3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43" name="Rectangle 3"/>
          <p:cNvSpPr>
            <a:spLocks noChangeArrowheads="1"/>
          </p:cNvSpPr>
          <p:nvPr/>
        </p:nvSpPr>
        <p:spPr bwMode="auto">
          <a:xfrm>
            <a:off x="1806576" y="598488"/>
            <a:ext cx="3040063"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二、最左素短语</a:t>
            </a:r>
          </a:p>
        </p:txBody>
      </p:sp>
      <p:sp>
        <p:nvSpPr>
          <p:cNvPr id="573475" name="Text Box 35"/>
          <p:cNvSpPr txBox="1">
            <a:spLocks noChangeArrowheads="1"/>
          </p:cNvSpPr>
          <p:nvPr/>
        </p:nvSpPr>
        <p:spPr bwMode="auto">
          <a:xfrm>
            <a:off x="1308101" y="1360488"/>
            <a:ext cx="9172575" cy="2339102"/>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eaLnBrk="0" hangingPunct="0">
              <a:tabLst>
                <a:tab pos="536575" algn="l"/>
              </a:tabLst>
              <a:defRPr>
                <a:solidFill>
                  <a:schemeClr val="tx1"/>
                </a:solidFill>
                <a:latin typeface="Arial" panose="020B0604020202020204" pitchFamily="34" charset="0"/>
                <a:ea typeface="宋体" panose="02010600030101010101" pitchFamily="2" charset="-122"/>
              </a:defRPr>
            </a:lvl1pPr>
            <a:lvl2pPr marL="2414588" eaLnBrk="0" hangingPunct="0">
              <a:tabLst>
                <a:tab pos="536575" algn="l"/>
              </a:tabLst>
              <a:defRPr>
                <a:solidFill>
                  <a:schemeClr val="tx1"/>
                </a:solidFill>
                <a:latin typeface="Arial" panose="020B0604020202020204" pitchFamily="34" charset="0"/>
                <a:ea typeface="宋体" panose="02010600030101010101" pitchFamily="2" charset="-122"/>
              </a:defRPr>
            </a:lvl2pPr>
            <a:lvl3pPr marL="2593975" eaLnBrk="0" hangingPunct="0">
              <a:tabLst>
                <a:tab pos="536575" algn="l"/>
              </a:tabLst>
              <a:defRPr>
                <a:solidFill>
                  <a:schemeClr val="tx1"/>
                </a:solidFill>
                <a:latin typeface="Arial" panose="020B0604020202020204" pitchFamily="34" charset="0"/>
                <a:ea typeface="宋体" panose="02010600030101010101" pitchFamily="2" charset="-122"/>
              </a:defRPr>
            </a:lvl3pPr>
            <a:lvl4pPr marL="2773363" eaLnBrk="0" hangingPunct="0">
              <a:tabLst>
                <a:tab pos="536575" algn="l"/>
              </a:tabLst>
              <a:defRPr>
                <a:solidFill>
                  <a:schemeClr val="tx1"/>
                </a:solidFill>
                <a:latin typeface="Arial" panose="020B0604020202020204" pitchFamily="34" charset="0"/>
                <a:ea typeface="宋体" panose="02010600030101010101" pitchFamily="2" charset="-122"/>
              </a:defRPr>
            </a:lvl4pPr>
            <a:lvl5pPr marL="2952750" eaLnBrk="0" hangingPunct="0">
              <a:tabLst>
                <a:tab pos="536575" algn="l"/>
              </a:tabLst>
              <a:defRPr>
                <a:solidFill>
                  <a:schemeClr val="tx1"/>
                </a:solidFill>
                <a:latin typeface="Arial" panose="020B0604020202020204" pitchFamily="34" charset="0"/>
                <a:ea typeface="宋体" panose="02010600030101010101" pitchFamily="2" charset="-122"/>
              </a:defRPr>
            </a:lvl5pPr>
            <a:lvl6pPr marL="34099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6pPr>
            <a:lvl7pPr marL="38671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7pPr>
            <a:lvl8pPr marL="43243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8pPr>
            <a:lvl9pPr marL="47815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9pPr>
          </a:lstStyle>
          <a:p>
            <a:pPr algn="just">
              <a:lnSpc>
                <a:spcPct val="150000"/>
              </a:lnSpc>
              <a:spcAft>
                <a:spcPct val="20000"/>
              </a:spcAft>
              <a:defRPr/>
            </a:pPr>
            <a:r>
              <a:rPr kumimoji="1" lang="zh-CN" altLang="en-US" sz="2000" dirty="0">
                <a:latin typeface="黑体" panose="02010609060101010101" pitchFamily="49" charset="-122"/>
                <a:ea typeface="黑体" panose="02010609060101010101" pitchFamily="49" charset="-122"/>
                <a:cs typeface="Arial" panose="020B0604020202020204" pitchFamily="34" charset="0"/>
              </a:rPr>
              <a:t>       </a:t>
            </a:r>
            <a:r>
              <a:rPr kumimoji="1" lang="zh-CN" altLang="en-US" sz="2000" b="1" dirty="0">
                <a:latin typeface="Times New Roman" panose="02020603050405020304" pitchFamily="18" charset="0"/>
                <a:ea typeface="黑体" panose="02010609060101010101" pitchFamily="49" charset="-122"/>
                <a:cs typeface="Arial" panose="020B0604020202020204" pitchFamily="34" charset="0"/>
              </a:rPr>
              <a:t>对于算符优先文法，由于仅仅在终结符号之间定义优先关系，完全不考虑非终结符，非终结符对于句型分析是“不可见”的，因而</a:t>
            </a:r>
            <a:r>
              <a:rPr kumimoji="1" lang="zh-CN" altLang="en-US" sz="2000" b="1" dirty="0">
                <a:solidFill>
                  <a:srgbClr val="011893"/>
                </a:solidFill>
                <a:latin typeface="Times New Roman" panose="02020603050405020304" pitchFamily="18" charset="0"/>
                <a:ea typeface="黑体" panose="02010609060101010101" pitchFamily="49" charset="-122"/>
                <a:cs typeface="Arial" panose="020B0604020202020204" pitchFamily="34" charset="0"/>
              </a:rPr>
              <a:t>不能使用这些算符优先关系去找出由单个非终结符号组成的句柄</a:t>
            </a:r>
            <a:r>
              <a:rPr kumimoji="1" lang="zh-CN" altLang="en-US" sz="2000" b="1" dirty="0">
                <a:latin typeface="Times New Roman" panose="02020603050405020304" pitchFamily="18" charset="0"/>
                <a:ea typeface="黑体" panose="02010609060101010101" pitchFamily="49" charset="-122"/>
                <a:cs typeface="Arial" panose="020B0604020202020204" pitchFamily="34" charset="0"/>
              </a:rPr>
              <a:t>，从而也就不能像简单优先分析法那样，每次都是找出一个句型的句柄，然后进行归约。</a:t>
            </a:r>
            <a:endParaRPr lang="zh-CN" altLang="en-US" sz="2000" b="1" dirty="0">
              <a:solidFill>
                <a:srgbClr val="66FF33"/>
              </a:solidFill>
              <a:latin typeface="Times New Roman" panose="02020603050405020304" pitchFamily="18" charset="0"/>
              <a:ea typeface="黑体" panose="02010609060101010101" pitchFamily="49" charset="-122"/>
              <a:cs typeface="Arial" panose="020B0604020202020204" pitchFamily="34" charset="0"/>
            </a:endParaRPr>
          </a:p>
          <a:p>
            <a:pPr>
              <a:lnSpc>
                <a:spcPct val="110000"/>
              </a:lnSpc>
              <a:defRPr/>
            </a:pPr>
            <a:endParaRPr lang="zh-CN" altLang="en-US" sz="2000" dirty="0">
              <a:latin typeface="Times New Roman" panose="02020603050405020304" pitchFamily="18" charset="0"/>
              <a:ea typeface="楷体_GB2312" pitchFamily="49" charset="-122"/>
              <a:cs typeface="Arial" panose="020B0604020202020204" pitchFamily="34" charset="0"/>
            </a:endParaRPr>
          </a:p>
        </p:txBody>
      </p:sp>
      <p:sp>
        <p:nvSpPr>
          <p:cNvPr id="7"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latin typeface="Times New Roman" panose="02020603050405020304" pitchFamily="18" charset="0"/>
              </a:rPr>
              <a:t>§</a:t>
            </a:r>
            <a:r>
              <a:rPr lang="en-US" altLang="zh-CN" sz="3700" b="1" dirty="0" smtClean="0">
                <a:solidFill>
                  <a:srgbClr val="011893"/>
                </a:solidFill>
                <a:latin typeface="Times New Roman" panose="02020603050405020304" pitchFamily="18" charset="0"/>
              </a:rPr>
              <a:t>4.3.2 </a:t>
            </a:r>
            <a:r>
              <a:rPr lang="zh-CN" altLang="en-US" sz="3700" b="1" dirty="0" smtClean="0">
                <a:solidFill>
                  <a:srgbClr val="011893"/>
                </a:solidFill>
                <a:latin typeface="Times New Roman" panose="02020603050405020304" pitchFamily="18" charset="0"/>
              </a:rPr>
              <a:t>算符优先</a:t>
            </a:r>
            <a:r>
              <a:rPr lang="zh-CN" altLang="en-US" sz="3700" b="1" dirty="0">
                <a:solidFill>
                  <a:srgbClr val="011893"/>
                </a:solidFill>
                <a:latin typeface="Times New Roman" panose="02020603050405020304" pitchFamily="18" charset="0"/>
              </a:rPr>
              <a:t>分析法</a:t>
            </a:r>
            <a:endParaRPr lang="zh-CN" altLang="en-US" sz="3000" b="1" dirty="0">
              <a:solidFill>
                <a:srgbClr val="011893"/>
              </a:solidFill>
              <a:latin typeface="楷体_GB2312" pitchFamily="49" charset="-122"/>
              <a:ea typeface="楷体_GB2312" pitchFamily="49" charset="-122"/>
            </a:endParaRPr>
          </a:p>
        </p:txBody>
      </p:sp>
    </p:spTree>
    <p:extLst>
      <p:ext uri="{BB962C8B-B14F-4D97-AF65-F5344CB8AC3E}">
        <p14:creationId xmlns:p14="http://schemas.microsoft.com/office/powerpoint/2010/main" val="9217327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1320" name="Text Box 8"/>
          <p:cNvSpPr txBox="1">
            <a:spLocks noChangeArrowheads="1"/>
          </p:cNvSpPr>
          <p:nvPr/>
        </p:nvSpPr>
        <p:spPr bwMode="auto">
          <a:xfrm>
            <a:off x="1905000" y="562275"/>
            <a:ext cx="8350250" cy="923330"/>
          </a:xfrm>
          <a:prstGeom prst="rect">
            <a:avLst/>
          </a:prstGeom>
          <a:noFill/>
          <a:ln w="9525" algn="ctr">
            <a:noFill/>
            <a:miter lim="800000"/>
            <a:headEnd/>
            <a:tailEnd/>
          </a:ln>
          <a:effectLst/>
        </p:spPr>
        <p:txBody>
          <a:bodyPr>
            <a:spAutoFit/>
          </a:bodyPr>
          <a:lstStyle/>
          <a:p>
            <a:pPr marL="449263" indent="-449263">
              <a:tabLst>
                <a:tab pos="536575" algn="l"/>
              </a:tabLst>
              <a:defRPr/>
            </a:pPr>
            <a:r>
              <a:rPr lang="zh-CN" altLang="en-US" dirty="0">
                <a:latin typeface="Times New Roman" pitchFamily="18" charset="0"/>
                <a:ea typeface="黑体" pitchFamily="2" charset="-122"/>
                <a:cs typeface="Arial" charset="0"/>
              </a:rPr>
              <a:t>例如 对于Ｇ［Ｅ］文法</a:t>
            </a:r>
            <a:r>
              <a:rPr lang="en-US" altLang="zh-CN" dirty="0">
                <a:latin typeface="Times New Roman" pitchFamily="18" charset="0"/>
                <a:ea typeface="黑体" pitchFamily="2" charset="-122"/>
                <a:cs typeface="Arial" charset="0"/>
              </a:rPr>
              <a:t>(</a:t>
            </a:r>
            <a:r>
              <a:rPr lang="zh-CN" altLang="en-US" dirty="0">
                <a:latin typeface="Times New Roman" pitchFamily="18" charset="0"/>
                <a:ea typeface="黑体" pitchFamily="2" charset="-122"/>
                <a:cs typeface="Arial" charset="0"/>
              </a:rPr>
              <a:t>见前面</a:t>
            </a:r>
            <a:r>
              <a:rPr lang="en-US" altLang="zh-CN" dirty="0">
                <a:latin typeface="Times New Roman" pitchFamily="18" charset="0"/>
                <a:ea typeface="黑体" pitchFamily="2" charset="-122"/>
                <a:cs typeface="Arial" charset="0"/>
              </a:rPr>
              <a:t>)</a:t>
            </a:r>
            <a:r>
              <a:rPr lang="zh-CN" altLang="en-US" dirty="0">
                <a:latin typeface="Times New Roman" pitchFamily="18" charset="0"/>
                <a:ea typeface="黑体" pitchFamily="2" charset="-122"/>
                <a:cs typeface="Arial" charset="0"/>
              </a:rPr>
              <a:t>，设有一个句型</a:t>
            </a:r>
          </a:p>
          <a:p>
            <a:pPr marL="449263" indent="-449263">
              <a:tabLst>
                <a:tab pos="536575" algn="l"/>
              </a:tabLst>
              <a:defRPr/>
            </a:pPr>
            <a:r>
              <a:rPr lang="zh-CN" altLang="en-US" dirty="0">
                <a:latin typeface="Times New Roman" pitchFamily="18" charset="0"/>
                <a:ea typeface="黑体" pitchFamily="2" charset="-122"/>
                <a:cs typeface="Arial" charset="0"/>
              </a:rPr>
              <a:t>                   ＃Ｆ＋Ｔ</a:t>
            </a:r>
            <a:r>
              <a:rPr lang="zh-CN" altLang="en-US" dirty="0" smtClean="0">
                <a:latin typeface="Times New Roman" pitchFamily="18" charset="0"/>
                <a:ea typeface="黑体" pitchFamily="2" charset="-122"/>
                <a:cs typeface="Arial" charset="0"/>
              </a:rPr>
              <a:t>＃</a:t>
            </a:r>
            <a:endParaRPr lang="zh-CN" altLang="en-US" dirty="0">
              <a:latin typeface="Times New Roman" pitchFamily="18" charset="0"/>
              <a:ea typeface="黑体" pitchFamily="2" charset="-122"/>
              <a:cs typeface="Arial" charset="0"/>
            </a:endParaRPr>
          </a:p>
          <a:p>
            <a:pPr marL="449263" indent="-449263">
              <a:tabLst>
                <a:tab pos="536575" algn="l"/>
              </a:tabLst>
              <a:defRPr/>
            </a:pPr>
            <a:r>
              <a:rPr lang="zh-CN" altLang="en-US" dirty="0">
                <a:latin typeface="Times New Roman" pitchFamily="18" charset="0"/>
                <a:ea typeface="黑体" pitchFamily="2" charset="-122"/>
                <a:cs typeface="Arial" charset="0"/>
              </a:rPr>
              <a:t>我们能较容易地画出它的语法树</a:t>
            </a:r>
          </a:p>
        </p:txBody>
      </p:sp>
      <p:sp>
        <p:nvSpPr>
          <p:cNvPr id="781321" name="Text Box 9"/>
          <p:cNvSpPr txBox="1">
            <a:spLocks noChangeArrowheads="1"/>
          </p:cNvSpPr>
          <p:nvPr/>
        </p:nvSpPr>
        <p:spPr bwMode="auto">
          <a:xfrm>
            <a:off x="7694614" y="2133601"/>
            <a:ext cx="503237" cy="366713"/>
          </a:xfrm>
          <a:prstGeom prst="rect">
            <a:avLst/>
          </a:prstGeom>
          <a:noFill/>
          <a:ln w="9525">
            <a:noFill/>
            <a:miter lim="800000"/>
            <a:headEnd/>
            <a:tailEnd/>
          </a:ln>
          <a:effectLst/>
        </p:spPr>
        <p:txBody>
          <a:bodyPr>
            <a:spAutoFit/>
          </a:bodyPr>
          <a:lstStyle>
            <a:lvl1pPr>
              <a:defRPr sz="2400" b="1">
                <a:solidFill>
                  <a:srgbClr val="FFFFFF"/>
                </a:solidFill>
                <a:latin typeface="黑体" panose="02010609060101010101" pitchFamily="49" charset="-122"/>
                <a:ea typeface="黑体" panose="02010609060101010101" pitchFamily="49" charset="-122"/>
              </a:defRPr>
            </a:lvl1pPr>
            <a:lvl2pPr marL="742950" indent="-285750">
              <a:defRPr sz="2400" b="1">
                <a:solidFill>
                  <a:srgbClr val="FFFFFF"/>
                </a:solidFill>
                <a:latin typeface="黑体" panose="02010609060101010101" pitchFamily="49" charset="-122"/>
                <a:ea typeface="黑体" panose="02010609060101010101" pitchFamily="49" charset="-122"/>
              </a:defRPr>
            </a:lvl2pPr>
            <a:lvl3pPr marL="1143000" indent="-228600">
              <a:defRPr sz="2400" b="1">
                <a:solidFill>
                  <a:srgbClr val="FFFFFF"/>
                </a:solidFill>
                <a:latin typeface="黑体" panose="02010609060101010101" pitchFamily="49" charset="-122"/>
                <a:ea typeface="黑体" panose="02010609060101010101" pitchFamily="49" charset="-122"/>
              </a:defRPr>
            </a:lvl3pPr>
            <a:lvl4pPr marL="1600200" indent="-228600">
              <a:defRPr sz="2400" b="1">
                <a:solidFill>
                  <a:srgbClr val="FFFFFF"/>
                </a:solidFill>
                <a:latin typeface="黑体" panose="02010609060101010101" pitchFamily="49" charset="-122"/>
                <a:ea typeface="黑体" panose="02010609060101010101" pitchFamily="49" charset="-122"/>
              </a:defRPr>
            </a:lvl4pPr>
            <a:lvl5pPr marL="2057400" indent="-228600">
              <a:defRPr sz="2400" b="1">
                <a:solidFill>
                  <a:srgbClr val="FFFFFF"/>
                </a:solidFill>
                <a:latin typeface="黑体" panose="02010609060101010101" pitchFamily="49" charset="-122"/>
                <a:ea typeface="黑体" panose="02010609060101010101" pitchFamily="49" charset="-122"/>
              </a:defRPr>
            </a:lvl5pPr>
            <a:lvl6pPr marL="25146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6pPr>
            <a:lvl7pPr marL="29718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7pPr>
            <a:lvl8pPr marL="34290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8pPr>
            <a:lvl9pPr marL="38862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9pPr>
          </a:lstStyle>
          <a:p>
            <a:pPr eaLnBrk="1" hangingPunct="1">
              <a:spcBef>
                <a:spcPct val="50000"/>
              </a:spcBef>
              <a:spcAft>
                <a:spcPct val="0"/>
              </a:spcAft>
            </a:pPr>
            <a:r>
              <a:rPr lang="en-US" altLang="zh-CN" sz="1800">
                <a:solidFill>
                  <a:schemeClr val="tx1"/>
                </a:solidFill>
                <a:latin typeface="Arial" panose="020B0604020202020204" pitchFamily="34" charset="0"/>
                <a:ea typeface="宋体" panose="02010600030101010101" pitchFamily="2" charset="-122"/>
              </a:rPr>
              <a:t>E</a:t>
            </a:r>
          </a:p>
        </p:txBody>
      </p:sp>
      <p:sp>
        <p:nvSpPr>
          <p:cNvPr id="781322" name="Text Box 10"/>
          <p:cNvSpPr txBox="1">
            <a:spLocks noChangeArrowheads="1"/>
          </p:cNvSpPr>
          <p:nvPr/>
        </p:nvSpPr>
        <p:spPr bwMode="auto">
          <a:xfrm>
            <a:off x="6794500" y="2720976"/>
            <a:ext cx="503238" cy="366713"/>
          </a:xfrm>
          <a:prstGeom prst="rect">
            <a:avLst/>
          </a:prstGeom>
          <a:noFill/>
          <a:ln w="9525">
            <a:noFill/>
            <a:miter lim="800000"/>
            <a:headEnd/>
            <a:tailEnd/>
          </a:ln>
          <a:effectLst/>
        </p:spPr>
        <p:txBody>
          <a:bodyPr>
            <a:spAutoFit/>
          </a:bodyPr>
          <a:lstStyle>
            <a:lvl1pPr>
              <a:defRPr sz="2400" b="1">
                <a:solidFill>
                  <a:srgbClr val="FFFFFF"/>
                </a:solidFill>
                <a:latin typeface="黑体" panose="02010609060101010101" pitchFamily="49" charset="-122"/>
                <a:ea typeface="黑体" panose="02010609060101010101" pitchFamily="49" charset="-122"/>
              </a:defRPr>
            </a:lvl1pPr>
            <a:lvl2pPr marL="742950" indent="-285750">
              <a:defRPr sz="2400" b="1">
                <a:solidFill>
                  <a:srgbClr val="FFFFFF"/>
                </a:solidFill>
                <a:latin typeface="黑体" panose="02010609060101010101" pitchFamily="49" charset="-122"/>
                <a:ea typeface="黑体" panose="02010609060101010101" pitchFamily="49" charset="-122"/>
              </a:defRPr>
            </a:lvl2pPr>
            <a:lvl3pPr marL="1143000" indent="-228600">
              <a:defRPr sz="2400" b="1">
                <a:solidFill>
                  <a:srgbClr val="FFFFFF"/>
                </a:solidFill>
                <a:latin typeface="黑体" panose="02010609060101010101" pitchFamily="49" charset="-122"/>
                <a:ea typeface="黑体" panose="02010609060101010101" pitchFamily="49" charset="-122"/>
              </a:defRPr>
            </a:lvl3pPr>
            <a:lvl4pPr marL="1600200" indent="-228600">
              <a:defRPr sz="2400" b="1">
                <a:solidFill>
                  <a:srgbClr val="FFFFFF"/>
                </a:solidFill>
                <a:latin typeface="黑体" panose="02010609060101010101" pitchFamily="49" charset="-122"/>
                <a:ea typeface="黑体" panose="02010609060101010101" pitchFamily="49" charset="-122"/>
              </a:defRPr>
            </a:lvl4pPr>
            <a:lvl5pPr marL="2057400" indent="-228600">
              <a:defRPr sz="2400" b="1">
                <a:solidFill>
                  <a:srgbClr val="FFFFFF"/>
                </a:solidFill>
                <a:latin typeface="黑体" panose="02010609060101010101" pitchFamily="49" charset="-122"/>
                <a:ea typeface="黑体" panose="02010609060101010101" pitchFamily="49" charset="-122"/>
              </a:defRPr>
            </a:lvl5pPr>
            <a:lvl6pPr marL="25146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6pPr>
            <a:lvl7pPr marL="29718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7pPr>
            <a:lvl8pPr marL="34290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8pPr>
            <a:lvl9pPr marL="38862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9pPr>
          </a:lstStyle>
          <a:p>
            <a:pPr eaLnBrk="1" hangingPunct="1">
              <a:spcBef>
                <a:spcPct val="50000"/>
              </a:spcBef>
              <a:spcAft>
                <a:spcPct val="0"/>
              </a:spcAft>
            </a:pPr>
            <a:r>
              <a:rPr lang="en-US" altLang="zh-CN" sz="1800">
                <a:solidFill>
                  <a:schemeClr val="tx1"/>
                </a:solidFill>
                <a:latin typeface="Arial" panose="020B0604020202020204" pitchFamily="34" charset="0"/>
                <a:ea typeface="宋体" panose="02010600030101010101" pitchFamily="2" charset="-122"/>
              </a:rPr>
              <a:t>E</a:t>
            </a:r>
          </a:p>
        </p:txBody>
      </p:sp>
      <p:sp>
        <p:nvSpPr>
          <p:cNvPr id="781323" name="Text Box 11"/>
          <p:cNvSpPr txBox="1">
            <a:spLocks noChangeArrowheads="1"/>
          </p:cNvSpPr>
          <p:nvPr/>
        </p:nvSpPr>
        <p:spPr bwMode="auto">
          <a:xfrm>
            <a:off x="7696200" y="2643188"/>
            <a:ext cx="503238" cy="366712"/>
          </a:xfrm>
          <a:prstGeom prst="rect">
            <a:avLst/>
          </a:prstGeom>
          <a:noFill/>
          <a:ln w="9525">
            <a:noFill/>
            <a:miter lim="800000"/>
            <a:headEnd/>
            <a:tailEnd/>
          </a:ln>
          <a:effectLst/>
        </p:spPr>
        <p:txBody>
          <a:bodyPr>
            <a:spAutoFit/>
          </a:bodyPr>
          <a:lstStyle>
            <a:lvl1pPr>
              <a:defRPr sz="2400" b="1">
                <a:solidFill>
                  <a:srgbClr val="FFFFFF"/>
                </a:solidFill>
                <a:latin typeface="黑体" panose="02010609060101010101" pitchFamily="49" charset="-122"/>
                <a:ea typeface="黑体" panose="02010609060101010101" pitchFamily="49" charset="-122"/>
              </a:defRPr>
            </a:lvl1pPr>
            <a:lvl2pPr marL="742950" indent="-285750">
              <a:defRPr sz="2400" b="1">
                <a:solidFill>
                  <a:srgbClr val="FFFFFF"/>
                </a:solidFill>
                <a:latin typeface="黑体" panose="02010609060101010101" pitchFamily="49" charset="-122"/>
                <a:ea typeface="黑体" panose="02010609060101010101" pitchFamily="49" charset="-122"/>
              </a:defRPr>
            </a:lvl2pPr>
            <a:lvl3pPr marL="1143000" indent="-228600">
              <a:defRPr sz="2400" b="1">
                <a:solidFill>
                  <a:srgbClr val="FFFFFF"/>
                </a:solidFill>
                <a:latin typeface="黑体" panose="02010609060101010101" pitchFamily="49" charset="-122"/>
                <a:ea typeface="黑体" panose="02010609060101010101" pitchFamily="49" charset="-122"/>
              </a:defRPr>
            </a:lvl3pPr>
            <a:lvl4pPr marL="1600200" indent="-228600">
              <a:defRPr sz="2400" b="1">
                <a:solidFill>
                  <a:srgbClr val="FFFFFF"/>
                </a:solidFill>
                <a:latin typeface="黑体" panose="02010609060101010101" pitchFamily="49" charset="-122"/>
                <a:ea typeface="黑体" panose="02010609060101010101" pitchFamily="49" charset="-122"/>
              </a:defRPr>
            </a:lvl4pPr>
            <a:lvl5pPr marL="2057400" indent="-228600">
              <a:defRPr sz="2400" b="1">
                <a:solidFill>
                  <a:srgbClr val="FFFFFF"/>
                </a:solidFill>
                <a:latin typeface="黑体" panose="02010609060101010101" pitchFamily="49" charset="-122"/>
                <a:ea typeface="黑体" panose="02010609060101010101" pitchFamily="49" charset="-122"/>
              </a:defRPr>
            </a:lvl5pPr>
            <a:lvl6pPr marL="25146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6pPr>
            <a:lvl7pPr marL="29718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7pPr>
            <a:lvl8pPr marL="34290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8pPr>
            <a:lvl9pPr marL="38862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9pPr>
          </a:lstStyle>
          <a:p>
            <a:pPr eaLnBrk="1" hangingPunct="1">
              <a:spcBef>
                <a:spcPct val="50000"/>
              </a:spcBef>
              <a:spcAft>
                <a:spcPct val="0"/>
              </a:spcAft>
            </a:pPr>
            <a:r>
              <a:rPr lang="en-US" altLang="zh-CN" sz="1800">
                <a:solidFill>
                  <a:schemeClr val="tx1"/>
                </a:solidFill>
                <a:latin typeface="Arial" panose="020B0604020202020204" pitchFamily="34" charset="0"/>
                <a:ea typeface="宋体" panose="02010600030101010101" pitchFamily="2" charset="-122"/>
              </a:rPr>
              <a:t>+</a:t>
            </a:r>
          </a:p>
        </p:txBody>
      </p:sp>
      <p:sp>
        <p:nvSpPr>
          <p:cNvPr id="781324" name="Text Box 12"/>
          <p:cNvSpPr txBox="1">
            <a:spLocks noChangeArrowheads="1"/>
          </p:cNvSpPr>
          <p:nvPr/>
        </p:nvSpPr>
        <p:spPr bwMode="auto">
          <a:xfrm>
            <a:off x="8488364" y="2714626"/>
            <a:ext cx="503237" cy="366713"/>
          </a:xfrm>
          <a:prstGeom prst="rect">
            <a:avLst/>
          </a:prstGeom>
          <a:noFill/>
          <a:ln w="9525">
            <a:noFill/>
            <a:miter lim="800000"/>
            <a:headEnd/>
            <a:tailEnd/>
          </a:ln>
          <a:effectLst/>
        </p:spPr>
        <p:txBody>
          <a:bodyPr>
            <a:spAutoFit/>
          </a:bodyPr>
          <a:lstStyle>
            <a:lvl1pPr>
              <a:defRPr sz="2400" b="1">
                <a:solidFill>
                  <a:srgbClr val="FFFFFF"/>
                </a:solidFill>
                <a:latin typeface="黑体" panose="02010609060101010101" pitchFamily="49" charset="-122"/>
                <a:ea typeface="黑体" panose="02010609060101010101" pitchFamily="49" charset="-122"/>
              </a:defRPr>
            </a:lvl1pPr>
            <a:lvl2pPr marL="742950" indent="-285750">
              <a:defRPr sz="2400" b="1">
                <a:solidFill>
                  <a:srgbClr val="FFFFFF"/>
                </a:solidFill>
                <a:latin typeface="黑体" panose="02010609060101010101" pitchFamily="49" charset="-122"/>
                <a:ea typeface="黑体" panose="02010609060101010101" pitchFamily="49" charset="-122"/>
              </a:defRPr>
            </a:lvl2pPr>
            <a:lvl3pPr marL="1143000" indent="-228600">
              <a:defRPr sz="2400" b="1">
                <a:solidFill>
                  <a:srgbClr val="FFFFFF"/>
                </a:solidFill>
                <a:latin typeface="黑体" panose="02010609060101010101" pitchFamily="49" charset="-122"/>
                <a:ea typeface="黑体" panose="02010609060101010101" pitchFamily="49" charset="-122"/>
              </a:defRPr>
            </a:lvl3pPr>
            <a:lvl4pPr marL="1600200" indent="-228600">
              <a:defRPr sz="2400" b="1">
                <a:solidFill>
                  <a:srgbClr val="FFFFFF"/>
                </a:solidFill>
                <a:latin typeface="黑体" panose="02010609060101010101" pitchFamily="49" charset="-122"/>
                <a:ea typeface="黑体" panose="02010609060101010101" pitchFamily="49" charset="-122"/>
              </a:defRPr>
            </a:lvl4pPr>
            <a:lvl5pPr marL="2057400" indent="-228600">
              <a:defRPr sz="2400" b="1">
                <a:solidFill>
                  <a:srgbClr val="FFFFFF"/>
                </a:solidFill>
                <a:latin typeface="黑体" panose="02010609060101010101" pitchFamily="49" charset="-122"/>
                <a:ea typeface="黑体" panose="02010609060101010101" pitchFamily="49" charset="-122"/>
              </a:defRPr>
            </a:lvl5pPr>
            <a:lvl6pPr marL="25146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6pPr>
            <a:lvl7pPr marL="29718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7pPr>
            <a:lvl8pPr marL="34290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8pPr>
            <a:lvl9pPr marL="38862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9pPr>
          </a:lstStyle>
          <a:p>
            <a:pPr eaLnBrk="1" hangingPunct="1">
              <a:spcBef>
                <a:spcPct val="50000"/>
              </a:spcBef>
              <a:spcAft>
                <a:spcPct val="0"/>
              </a:spcAft>
            </a:pPr>
            <a:r>
              <a:rPr lang="en-US" altLang="zh-CN" sz="1800">
                <a:solidFill>
                  <a:schemeClr val="tx1"/>
                </a:solidFill>
                <a:latin typeface="Arial" panose="020B0604020202020204" pitchFamily="34" charset="0"/>
                <a:ea typeface="宋体" panose="02010600030101010101" pitchFamily="2" charset="-122"/>
              </a:rPr>
              <a:t>T</a:t>
            </a:r>
          </a:p>
        </p:txBody>
      </p:sp>
      <p:sp>
        <p:nvSpPr>
          <p:cNvPr id="781325" name="Line 13"/>
          <p:cNvSpPr>
            <a:spLocks noChangeShapeType="1"/>
          </p:cNvSpPr>
          <p:nvPr/>
        </p:nvSpPr>
        <p:spPr bwMode="auto">
          <a:xfrm flipH="1">
            <a:off x="7081839" y="2392363"/>
            <a:ext cx="757237" cy="328612"/>
          </a:xfrm>
          <a:prstGeom prst="line">
            <a:avLst/>
          </a:prstGeom>
          <a:noFill/>
          <a:ln w="38100">
            <a:solidFill>
              <a:schemeClr val="tx1"/>
            </a:solidFill>
            <a:miter lim="800000"/>
            <a:headEnd/>
            <a:tailEnd/>
          </a:ln>
          <a:effectLst/>
        </p:spPr>
        <p:txBody>
          <a:bodyPr wrap="none"/>
          <a:lstStyle/>
          <a:p>
            <a:pPr>
              <a:defRPr/>
            </a:pPr>
            <a:endParaRPr lang="zh-CN" altLang="en-US">
              <a:latin typeface="黑体" pitchFamily="2" charset="-122"/>
              <a:ea typeface="黑体" pitchFamily="2" charset="-122"/>
            </a:endParaRPr>
          </a:p>
        </p:txBody>
      </p:sp>
      <p:sp>
        <p:nvSpPr>
          <p:cNvPr id="781326" name="Line 14"/>
          <p:cNvSpPr>
            <a:spLocks noChangeShapeType="1"/>
          </p:cNvSpPr>
          <p:nvPr/>
        </p:nvSpPr>
        <p:spPr bwMode="auto">
          <a:xfrm>
            <a:off x="7947025" y="2427289"/>
            <a:ext cx="0" cy="287337"/>
          </a:xfrm>
          <a:prstGeom prst="line">
            <a:avLst/>
          </a:prstGeom>
          <a:noFill/>
          <a:ln w="38100">
            <a:solidFill>
              <a:schemeClr val="tx1"/>
            </a:solidFill>
            <a:miter lim="800000"/>
            <a:headEnd/>
            <a:tailEnd/>
          </a:ln>
          <a:effectLst/>
        </p:spPr>
        <p:txBody>
          <a:bodyPr wrap="none"/>
          <a:lstStyle/>
          <a:p>
            <a:pPr>
              <a:defRPr/>
            </a:pPr>
            <a:endParaRPr lang="zh-CN" altLang="en-US">
              <a:latin typeface="黑体" pitchFamily="2" charset="-122"/>
              <a:ea typeface="黑体" pitchFamily="2" charset="-122"/>
            </a:endParaRPr>
          </a:p>
        </p:txBody>
      </p:sp>
      <p:sp>
        <p:nvSpPr>
          <p:cNvPr id="781327" name="Line 15"/>
          <p:cNvSpPr>
            <a:spLocks noChangeShapeType="1"/>
          </p:cNvSpPr>
          <p:nvPr/>
        </p:nvSpPr>
        <p:spPr bwMode="auto">
          <a:xfrm>
            <a:off x="8018463" y="2392363"/>
            <a:ext cx="684212" cy="323850"/>
          </a:xfrm>
          <a:prstGeom prst="line">
            <a:avLst/>
          </a:prstGeom>
          <a:noFill/>
          <a:ln w="38100">
            <a:solidFill>
              <a:schemeClr val="tx1"/>
            </a:solidFill>
            <a:miter lim="800000"/>
            <a:headEnd/>
            <a:tailEnd/>
          </a:ln>
          <a:effectLst/>
        </p:spPr>
        <p:txBody>
          <a:bodyPr wrap="none"/>
          <a:lstStyle/>
          <a:p>
            <a:pPr>
              <a:defRPr/>
            </a:pPr>
            <a:endParaRPr lang="zh-CN" altLang="en-US">
              <a:latin typeface="黑体" pitchFamily="2" charset="-122"/>
              <a:ea typeface="黑体" pitchFamily="2" charset="-122"/>
            </a:endParaRPr>
          </a:p>
        </p:txBody>
      </p:sp>
      <p:sp>
        <p:nvSpPr>
          <p:cNvPr id="781328" name="Text Box 16"/>
          <p:cNvSpPr txBox="1">
            <a:spLocks noChangeArrowheads="1"/>
          </p:cNvSpPr>
          <p:nvPr/>
        </p:nvSpPr>
        <p:spPr bwMode="auto">
          <a:xfrm>
            <a:off x="6796089" y="3249613"/>
            <a:ext cx="503237" cy="366712"/>
          </a:xfrm>
          <a:prstGeom prst="rect">
            <a:avLst/>
          </a:prstGeom>
          <a:noFill/>
          <a:ln w="9525">
            <a:noFill/>
            <a:miter lim="800000"/>
            <a:headEnd/>
            <a:tailEnd/>
          </a:ln>
          <a:effectLst/>
        </p:spPr>
        <p:txBody>
          <a:bodyPr>
            <a:spAutoFit/>
          </a:bodyPr>
          <a:lstStyle>
            <a:lvl1pPr>
              <a:defRPr sz="2400" b="1">
                <a:solidFill>
                  <a:srgbClr val="FFFFFF"/>
                </a:solidFill>
                <a:latin typeface="黑体" panose="02010609060101010101" pitchFamily="49" charset="-122"/>
                <a:ea typeface="黑体" panose="02010609060101010101" pitchFamily="49" charset="-122"/>
              </a:defRPr>
            </a:lvl1pPr>
            <a:lvl2pPr marL="742950" indent="-285750">
              <a:defRPr sz="2400" b="1">
                <a:solidFill>
                  <a:srgbClr val="FFFFFF"/>
                </a:solidFill>
                <a:latin typeface="黑体" panose="02010609060101010101" pitchFamily="49" charset="-122"/>
                <a:ea typeface="黑体" panose="02010609060101010101" pitchFamily="49" charset="-122"/>
              </a:defRPr>
            </a:lvl2pPr>
            <a:lvl3pPr marL="1143000" indent="-228600">
              <a:defRPr sz="2400" b="1">
                <a:solidFill>
                  <a:srgbClr val="FFFFFF"/>
                </a:solidFill>
                <a:latin typeface="黑体" panose="02010609060101010101" pitchFamily="49" charset="-122"/>
                <a:ea typeface="黑体" panose="02010609060101010101" pitchFamily="49" charset="-122"/>
              </a:defRPr>
            </a:lvl3pPr>
            <a:lvl4pPr marL="1600200" indent="-228600">
              <a:defRPr sz="2400" b="1">
                <a:solidFill>
                  <a:srgbClr val="FFFFFF"/>
                </a:solidFill>
                <a:latin typeface="黑体" panose="02010609060101010101" pitchFamily="49" charset="-122"/>
                <a:ea typeface="黑体" panose="02010609060101010101" pitchFamily="49" charset="-122"/>
              </a:defRPr>
            </a:lvl4pPr>
            <a:lvl5pPr marL="2057400" indent="-228600">
              <a:defRPr sz="2400" b="1">
                <a:solidFill>
                  <a:srgbClr val="FFFFFF"/>
                </a:solidFill>
                <a:latin typeface="黑体" panose="02010609060101010101" pitchFamily="49" charset="-122"/>
                <a:ea typeface="黑体" panose="02010609060101010101" pitchFamily="49" charset="-122"/>
              </a:defRPr>
            </a:lvl5pPr>
            <a:lvl6pPr marL="25146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6pPr>
            <a:lvl7pPr marL="29718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7pPr>
            <a:lvl8pPr marL="34290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8pPr>
            <a:lvl9pPr marL="38862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9pPr>
          </a:lstStyle>
          <a:p>
            <a:pPr eaLnBrk="1" hangingPunct="1">
              <a:spcBef>
                <a:spcPct val="50000"/>
              </a:spcBef>
              <a:spcAft>
                <a:spcPct val="0"/>
              </a:spcAft>
            </a:pPr>
            <a:r>
              <a:rPr lang="en-US" altLang="zh-CN" sz="1800">
                <a:solidFill>
                  <a:schemeClr val="tx1"/>
                </a:solidFill>
                <a:latin typeface="Arial" panose="020B0604020202020204" pitchFamily="34" charset="0"/>
                <a:ea typeface="宋体" panose="02010600030101010101" pitchFamily="2" charset="-122"/>
              </a:rPr>
              <a:t>T</a:t>
            </a:r>
          </a:p>
        </p:txBody>
      </p:sp>
      <p:sp>
        <p:nvSpPr>
          <p:cNvPr id="781329" name="Line 17"/>
          <p:cNvSpPr>
            <a:spLocks noChangeShapeType="1"/>
          </p:cNvSpPr>
          <p:nvPr/>
        </p:nvSpPr>
        <p:spPr bwMode="auto">
          <a:xfrm>
            <a:off x="7048500" y="3003550"/>
            <a:ext cx="0" cy="287338"/>
          </a:xfrm>
          <a:prstGeom prst="line">
            <a:avLst/>
          </a:prstGeom>
          <a:noFill/>
          <a:ln w="38100">
            <a:solidFill>
              <a:schemeClr val="tx1"/>
            </a:solidFill>
            <a:miter lim="800000"/>
            <a:headEnd/>
            <a:tailEnd/>
          </a:ln>
          <a:effectLst/>
        </p:spPr>
        <p:txBody>
          <a:bodyPr wrap="none"/>
          <a:lstStyle/>
          <a:p>
            <a:pPr>
              <a:defRPr/>
            </a:pPr>
            <a:endParaRPr lang="zh-CN" altLang="en-US">
              <a:latin typeface="黑体" pitchFamily="2" charset="-122"/>
              <a:ea typeface="黑体" pitchFamily="2" charset="-122"/>
            </a:endParaRPr>
          </a:p>
        </p:txBody>
      </p:sp>
      <p:sp>
        <p:nvSpPr>
          <p:cNvPr id="781330" name="Text Box 18"/>
          <p:cNvSpPr txBox="1">
            <a:spLocks noChangeArrowheads="1"/>
          </p:cNvSpPr>
          <p:nvPr/>
        </p:nvSpPr>
        <p:spPr bwMode="auto">
          <a:xfrm>
            <a:off x="6781800" y="3886201"/>
            <a:ext cx="503238" cy="366713"/>
          </a:xfrm>
          <a:prstGeom prst="rect">
            <a:avLst/>
          </a:prstGeom>
          <a:noFill/>
          <a:ln w="9525">
            <a:noFill/>
            <a:miter lim="800000"/>
            <a:headEnd/>
            <a:tailEnd/>
          </a:ln>
          <a:effectLst/>
        </p:spPr>
        <p:txBody>
          <a:bodyPr>
            <a:spAutoFit/>
          </a:bodyPr>
          <a:lstStyle>
            <a:lvl1pPr>
              <a:defRPr sz="2400" b="1">
                <a:solidFill>
                  <a:srgbClr val="FFFFFF"/>
                </a:solidFill>
                <a:latin typeface="黑体" panose="02010609060101010101" pitchFamily="49" charset="-122"/>
                <a:ea typeface="黑体" panose="02010609060101010101" pitchFamily="49" charset="-122"/>
              </a:defRPr>
            </a:lvl1pPr>
            <a:lvl2pPr marL="742950" indent="-285750">
              <a:defRPr sz="2400" b="1">
                <a:solidFill>
                  <a:srgbClr val="FFFFFF"/>
                </a:solidFill>
                <a:latin typeface="黑体" panose="02010609060101010101" pitchFamily="49" charset="-122"/>
                <a:ea typeface="黑体" panose="02010609060101010101" pitchFamily="49" charset="-122"/>
              </a:defRPr>
            </a:lvl2pPr>
            <a:lvl3pPr marL="1143000" indent="-228600">
              <a:defRPr sz="2400" b="1">
                <a:solidFill>
                  <a:srgbClr val="FFFFFF"/>
                </a:solidFill>
                <a:latin typeface="黑体" panose="02010609060101010101" pitchFamily="49" charset="-122"/>
                <a:ea typeface="黑体" panose="02010609060101010101" pitchFamily="49" charset="-122"/>
              </a:defRPr>
            </a:lvl3pPr>
            <a:lvl4pPr marL="1600200" indent="-228600">
              <a:defRPr sz="2400" b="1">
                <a:solidFill>
                  <a:srgbClr val="FFFFFF"/>
                </a:solidFill>
                <a:latin typeface="黑体" panose="02010609060101010101" pitchFamily="49" charset="-122"/>
                <a:ea typeface="黑体" panose="02010609060101010101" pitchFamily="49" charset="-122"/>
              </a:defRPr>
            </a:lvl4pPr>
            <a:lvl5pPr marL="2057400" indent="-228600">
              <a:defRPr sz="2400" b="1">
                <a:solidFill>
                  <a:srgbClr val="FFFFFF"/>
                </a:solidFill>
                <a:latin typeface="黑体" panose="02010609060101010101" pitchFamily="49" charset="-122"/>
                <a:ea typeface="黑体" panose="02010609060101010101" pitchFamily="49" charset="-122"/>
              </a:defRPr>
            </a:lvl5pPr>
            <a:lvl6pPr marL="25146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6pPr>
            <a:lvl7pPr marL="29718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7pPr>
            <a:lvl8pPr marL="34290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8pPr>
            <a:lvl9pPr marL="3886200" indent="-228600" algn="ctr" eaLnBrk="0" fontAlgn="base" hangingPunct="0">
              <a:spcBef>
                <a:spcPct val="0"/>
              </a:spcBef>
              <a:spcAft>
                <a:spcPct val="20000"/>
              </a:spcAft>
              <a:defRPr sz="2400" b="1">
                <a:solidFill>
                  <a:srgbClr val="FFFFFF"/>
                </a:solidFill>
                <a:latin typeface="黑体" panose="02010609060101010101" pitchFamily="49" charset="-122"/>
                <a:ea typeface="黑体" panose="02010609060101010101" pitchFamily="49" charset="-122"/>
              </a:defRPr>
            </a:lvl9pPr>
          </a:lstStyle>
          <a:p>
            <a:pPr eaLnBrk="1" hangingPunct="1">
              <a:spcBef>
                <a:spcPct val="50000"/>
              </a:spcBef>
              <a:spcAft>
                <a:spcPct val="0"/>
              </a:spcAft>
            </a:pPr>
            <a:r>
              <a:rPr lang="en-US" altLang="zh-CN" sz="1800">
                <a:solidFill>
                  <a:schemeClr val="tx1"/>
                </a:solidFill>
                <a:latin typeface="Arial" panose="020B0604020202020204" pitchFamily="34" charset="0"/>
                <a:ea typeface="宋体" panose="02010600030101010101" pitchFamily="2" charset="-122"/>
              </a:rPr>
              <a:t>F</a:t>
            </a:r>
          </a:p>
        </p:txBody>
      </p:sp>
      <p:sp>
        <p:nvSpPr>
          <p:cNvPr id="781331" name="Line 19"/>
          <p:cNvSpPr>
            <a:spLocks noChangeShapeType="1"/>
          </p:cNvSpPr>
          <p:nvPr/>
        </p:nvSpPr>
        <p:spPr bwMode="auto">
          <a:xfrm>
            <a:off x="7048500" y="3543300"/>
            <a:ext cx="0" cy="287338"/>
          </a:xfrm>
          <a:prstGeom prst="line">
            <a:avLst/>
          </a:prstGeom>
          <a:noFill/>
          <a:ln w="38100">
            <a:solidFill>
              <a:schemeClr val="tx1"/>
            </a:solidFill>
            <a:miter lim="800000"/>
            <a:headEnd/>
            <a:tailEnd/>
          </a:ln>
          <a:effectLst/>
        </p:spPr>
        <p:txBody>
          <a:bodyPr wrap="none"/>
          <a:lstStyle/>
          <a:p>
            <a:pPr>
              <a:defRPr/>
            </a:pPr>
            <a:endParaRPr lang="zh-CN" altLang="en-US">
              <a:latin typeface="黑体" pitchFamily="2" charset="-122"/>
              <a:ea typeface="黑体" pitchFamily="2" charset="-122"/>
            </a:endParaRPr>
          </a:p>
        </p:txBody>
      </p:sp>
      <p:sp>
        <p:nvSpPr>
          <p:cNvPr id="781332" name="Text Box 20"/>
          <p:cNvSpPr txBox="1">
            <a:spLocks noChangeArrowheads="1"/>
          </p:cNvSpPr>
          <p:nvPr/>
        </p:nvSpPr>
        <p:spPr bwMode="auto">
          <a:xfrm>
            <a:off x="1547020" y="1670378"/>
            <a:ext cx="4457700" cy="2834622"/>
          </a:xfrm>
          <a:prstGeom prst="rect">
            <a:avLst/>
          </a:prstGeom>
          <a:noFill/>
          <a:ln w="9525" algn="ctr">
            <a:noFill/>
            <a:miter lim="800000"/>
            <a:headEnd/>
            <a:tailEnd/>
          </a:ln>
          <a:effectLst/>
        </p:spPr>
        <p:txBody>
          <a:bodyPr wrap="square">
            <a:spAutoFit/>
          </a:bodyPr>
          <a:lstStyle/>
          <a:p>
            <a:pPr marL="449263" indent="-449263" algn="just">
              <a:lnSpc>
                <a:spcPct val="110000"/>
              </a:lnSpc>
              <a:spcAft>
                <a:spcPct val="0"/>
              </a:spcAft>
              <a:buClr>
                <a:schemeClr val="hlink"/>
              </a:buClr>
              <a:buSzPct val="80000"/>
              <a:tabLst>
                <a:tab pos="536575" algn="l"/>
              </a:tabLst>
              <a:defRPr/>
            </a:pPr>
            <a:r>
              <a:rPr lang="en-US" altLang="zh-CN" dirty="0">
                <a:latin typeface="黑体" pitchFamily="2" charset="-122"/>
                <a:ea typeface="黑体" pitchFamily="2" charset="-122"/>
                <a:cs typeface="Arial" charset="0"/>
              </a:rPr>
              <a:t>	</a:t>
            </a:r>
            <a:r>
              <a:rPr lang="zh-CN" altLang="en-US" dirty="0">
                <a:latin typeface="黑体" pitchFamily="2" charset="-122"/>
                <a:ea typeface="黑体" pitchFamily="2" charset="-122"/>
                <a:cs typeface="Arial" charset="0"/>
              </a:rPr>
              <a:t>若利用简单优先关系很容易发现句柄Ｆ，因为有优先关系＃</a:t>
            </a:r>
            <a:r>
              <a:rPr lang="en-US" altLang="zh-CN" dirty="0">
                <a:latin typeface="黑体" pitchFamily="2" charset="-122"/>
                <a:ea typeface="黑体" pitchFamily="2" charset="-122"/>
                <a:cs typeface="Arial" charset="0"/>
              </a:rPr>
              <a:t>&lt;</a:t>
            </a:r>
            <a:r>
              <a:rPr lang="en-US" altLang="zh-CN" dirty="0">
                <a:latin typeface="Franklin Gothic Medium"/>
                <a:ea typeface="黑体" pitchFamily="2" charset="-122"/>
                <a:cs typeface="Arial" charset="0"/>
              </a:rPr>
              <a:t>·</a:t>
            </a:r>
            <a:r>
              <a:rPr lang="zh-CN" altLang="en-US" dirty="0">
                <a:latin typeface="黑体" pitchFamily="2" charset="-122"/>
                <a:ea typeface="黑体" pitchFamily="2" charset="-122"/>
                <a:cs typeface="Arial" charset="0"/>
              </a:rPr>
              <a:t>Ｆ和Ｆ</a:t>
            </a:r>
            <a:r>
              <a:rPr lang="en-US" altLang="zh-CN" dirty="0">
                <a:latin typeface="黑体" pitchFamily="2" charset="-122"/>
                <a:ea typeface="黑体" pitchFamily="2" charset="-122"/>
                <a:cs typeface="Arial" charset="0"/>
              </a:rPr>
              <a:t>&gt;</a:t>
            </a:r>
            <a:r>
              <a:rPr lang="en-US" altLang="zh-CN" dirty="0">
                <a:latin typeface="Franklin Gothic Medium"/>
                <a:ea typeface="黑体" pitchFamily="2" charset="-122"/>
                <a:cs typeface="Arial" charset="0"/>
              </a:rPr>
              <a:t>·</a:t>
            </a:r>
            <a:r>
              <a:rPr lang="zh-CN" altLang="en-US" dirty="0">
                <a:latin typeface="黑体" pitchFamily="2" charset="-122"/>
                <a:ea typeface="黑体" pitchFamily="2" charset="-122"/>
                <a:cs typeface="Arial" charset="0"/>
              </a:rPr>
              <a:t>＋。但若利用算符优先关系，则仅有关系＃</a:t>
            </a:r>
            <a:r>
              <a:rPr lang="en-US" altLang="zh-CN" dirty="0">
                <a:latin typeface="Franklin Gothic Medium"/>
                <a:ea typeface="黑体" pitchFamily="2" charset="-122"/>
                <a:cs typeface="Arial" charset="0"/>
              </a:rPr>
              <a:t>·</a:t>
            </a:r>
            <a:r>
              <a:rPr lang="en-US" altLang="zh-CN" dirty="0">
                <a:latin typeface="黑体" pitchFamily="2" charset="-122"/>
                <a:ea typeface="黑体" pitchFamily="2" charset="-122"/>
                <a:cs typeface="Arial" charset="0"/>
              </a:rPr>
              <a:t>&lt;</a:t>
            </a:r>
            <a:r>
              <a:rPr lang="zh-CN" altLang="en-US" dirty="0">
                <a:latin typeface="黑体" pitchFamily="2" charset="-122"/>
                <a:ea typeface="黑体" pitchFamily="2" charset="-122"/>
                <a:cs typeface="Arial" charset="0"/>
              </a:rPr>
              <a:t>＋和＋</a:t>
            </a:r>
            <a:r>
              <a:rPr lang="en-US" altLang="zh-CN" dirty="0">
                <a:latin typeface="黑体" pitchFamily="2" charset="-122"/>
                <a:ea typeface="黑体" pitchFamily="2" charset="-122"/>
                <a:cs typeface="Arial" charset="0"/>
              </a:rPr>
              <a:t>&gt;</a:t>
            </a:r>
            <a:r>
              <a:rPr lang="en-US" altLang="zh-CN" dirty="0">
                <a:latin typeface="Franklin Gothic Medium"/>
                <a:ea typeface="黑体" pitchFamily="2" charset="-122"/>
                <a:cs typeface="Arial" charset="0"/>
              </a:rPr>
              <a:t>·</a:t>
            </a:r>
            <a:r>
              <a:rPr lang="zh-CN" altLang="en-US" dirty="0">
                <a:latin typeface="黑体" pitchFamily="2" charset="-122"/>
                <a:ea typeface="黑体" pitchFamily="2" charset="-122"/>
                <a:cs typeface="Arial" charset="0"/>
              </a:rPr>
              <a:t>＃</a:t>
            </a:r>
            <a:r>
              <a:rPr lang="en-US" altLang="zh-CN" dirty="0">
                <a:latin typeface="黑体" pitchFamily="2" charset="-122"/>
                <a:ea typeface="黑体" pitchFamily="2" charset="-122"/>
                <a:cs typeface="Arial" charset="0"/>
              </a:rPr>
              <a:t>(</a:t>
            </a:r>
            <a:r>
              <a:rPr lang="zh-CN" altLang="en-US" dirty="0">
                <a:latin typeface="黑体" pitchFamily="2" charset="-122"/>
                <a:ea typeface="黑体" pitchFamily="2" charset="-122"/>
                <a:cs typeface="Arial" charset="0"/>
              </a:rPr>
              <a:t>假定句型括在两个＃之间，且对于任何终结符</a:t>
            </a:r>
            <a:r>
              <a:rPr lang="en-US" altLang="zh-CN" dirty="0">
                <a:latin typeface="黑体" pitchFamily="2" charset="-122"/>
                <a:ea typeface="黑体" pitchFamily="2" charset="-122"/>
                <a:cs typeface="Arial" charset="0"/>
              </a:rPr>
              <a:t>a</a:t>
            </a:r>
            <a:r>
              <a:rPr lang="zh-CN" altLang="en-US" dirty="0">
                <a:latin typeface="黑体" pitchFamily="2" charset="-122"/>
                <a:ea typeface="黑体" pitchFamily="2" charset="-122"/>
                <a:cs typeface="Arial" charset="0"/>
              </a:rPr>
              <a:t>，都有＃</a:t>
            </a:r>
            <a:r>
              <a:rPr lang="en-US" altLang="zh-CN" dirty="0">
                <a:latin typeface="Franklin Gothic Medium"/>
                <a:ea typeface="黑体" pitchFamily="2" charset="-122"/>
                <a:cs typeface="Arial" charset="0"/>
              </a:rPr>
              <a:t>·</a:t>
            </a:r>
            <a:r>
              <a:rPr lang="en-US" altLang="zh-CN" dirty="0">
                <a:latin typeface="黑体" pitchFamily="2" charset="-122"/>
                <a:ea typeface="黑体" pitchFamily="2" charset="-122"/>
                <a:cs typeface="Arial" charset="0"/>
              </a:rPr>
              <a:t>&lt;a</a:t>
            </a:r>
            <a:r>
              <a:rPr lang="zh-CN" altLang="en-US" dirty="0">
                <a:latin typeface="黑体" pitchFamily="2" charset="-122"/>
                <a:ea typeface="黑体" pitchFamily="2" charset="-122"/>
                <a:cs typeface="Arial" charset="0"/>
              </a:rPr>
              <a:t>和</a:t>
            </a:r>
            <a:r>
              <a:rPr lang="en-US" altLang="zh-CN" dirty="0">
                <a:latin typeface="黑体" pitchFamily="2" charset="-122"/>
                <a:ea typeface="黑体" pitchFamily="2" charset="-122"/>
                <a:cs typeface="Arial" charset="0"/>
              </a:rPr>
              <a:t>a&gt;</a:t>
            </a:r>
            <a:r>
              <a:rPr lang="en-US" altLang="zh-CN" dirty="0">
                <a:latin typeface="Franklin Gothic Medium"/>
                <a:ea typeface="黑体" pitchFamily="2" charset="-122"/>
                <a:cs typeface="Arial" charset="0"/>
              </a:rPr>
              <a:t>·</a:t>
            </a:r>
            <a:r>
              <a:rPr lang="en-US" altLang="zh-CN" dirty="0">
                <a:latin typeface="黑体" pitchFamily="2" charset="-122"/>
                <a:ea typeface="黑体" pitchFamily="2" charset="-122"/>
                <a:cs typeface="Arial" charset="0"/>
              </a:rPr>
              <a:t>#)</a:t>
            </a:r>
            <a:r>
              <a:rPr lang="zh-CN" altLang="en-US" dirty="0">
                <a:latin typeface="黑体" pitchFamily="2" charset="-122"/>
                <a:ea typeface="黑体" pitchFamily="2" charset="-122"/>
                <a:cs typeface="Arial" charset="0"/>
              </a:rPr>
              <a:t>，因此无法找到句柄Ｆ，也就不能进行规范归约了。为了克服此困难，我们引进</a:t>
            </a:r>
            <a:r>
              <a:rPr lang="zh-CN" altLang="en-US" dirty="0">
                <a:solidFill>
                  <a:srgbClr val="011893"/>
                </a:solidFill>
                <a:latin typeface="黑体" pitchFamily="2" charset="-122"/>
                <a:ea typeface="黑体" pitchFamily="2" charset="-122"/>
                <a:cs typeface="Arial" charset="0"/>
              </a:rPr>
              <a:t>素短语和最左素短语</a:t>
            </a:r>
            <a:r>
              <a:rPr lang="zh-CN" altLang="en-US" dirty="0">
                <a:latin typeface="黑体" pitchFamily="2" charset="-122"/>
                <a:ea typeface="黑体" pitchFamily="2" charset="-122"/>
                <a:cs typeface="Arial" charset="0"/>
              </a:rPr>
              <a:t>的概念。 </a:t>
            </a:r>
          </a:p>
        </p:txBody>
      </p:sp>
      <p:sp>
        <p:nvSpPr>
          <p:cNvPr id="21" name="Rectangle 38"/>
          <p:cNvSpPr>
            <a:spLocks noChangeArrowheads="1"/>
          </p:cNvSpPr>
          <p:nvPr/>
        </p:nvSpPr>
        <p:spPr bwMode="auto">
          <a:xfrm>
            <a:off x="1905000" y="5051426"/>
            <a:ext cx="8497888" cy="1430328"/>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just" eaLnBrk="1" hangingPunct="1">
              <a:lnSpc>
                <a:spcPct val="125000"/>
              </a:lnSpc>
              <a:spcBef>
                <a:spcPct val="50000"/>
              </a:spcBef>
              <a:spcAft>
                <a:spcPct val="50000"/>
              </a:spcAft>
              <a:buClrTx/>
              <a:buSzTx/>
              <a:buFont typeface="Arial" panose="020B0604020202020204" pitchFamily="34" charset="0"/>
              <a:buNone/>
            </a:pPr>
            <a:r>
              <a:rPr lang="zh-CN" altLang="en-US" sz="2400" b="1" dirty="0">
                <a:solidFill>
                  <a:srgbClr val="011893"/>
                </a:solidFill>
                <a:latin typeface="Times New Roman" panose="02020603050405020304" pitchFamily="18" charset="0"/>
                <a:ea typeface="楷体_GB2312" pitchFamily="49" charset="-122"/>
              </a:rPr>
              <a:t>        所谓句型素短语，是指这样一种短语，它至少包含一个终结符号，且除它自身外，不再包含其它的素短语。 最左边的素短语就称为最左素短语。</a:t>
            </a:r>
          </a:p>
        </p:txBody>
      </p:sp>
      <p:sp>
        <p:nvSpPr>
          <p:cNvPr id="22" name="AutoShape 39"/>
          <p:cNvSpPr>
            <a:spLocks noChangeArrowheads="1"/>
          </p:cNvSpPr>
          <p:nvPr/>
        </p:nvSpPr>
        <p:spPr bwMode="auto">
          <a:xfrm>
            <a:off x="5537201" y="4194175"/>
            <a:ext cx="1108075" cy="649288"/>
          </a:xfrm>
          <a:prstGeom prst="downArrow">
            <a:avLst>
              <a:gd name="adj1" fmla="val 50056"/>
              <a:gd name="adj2" fmla="val 36185"/>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 typeface="Arial" panose="020B0604020202020204" pitchFamily="34" charset="0"/>
              <a:buNone/>
            </a:pPr>
            <a:endParaRPr lang="zh-CN" altLang="en-US" sz="1800">
              <a:latin typeface="Arial" panose="020B0604020202020204" pitchFamily="34" charset="0"/>
            </a:endParaRPr>
          </a:p>
        </p:txBody>
      </p:sp>
    </p:spTree>
    <p:extLst>
      <p:ext uri="{BB962C8B-B14F-4D97-AF65-F5344CB8AC3E}">
        <p14:creationId xmlns:p14="http://schemas.microsoft.com/office/powerpoint/2010/main" val="2991541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linds(horizontal)">
                                      <p:cBhvr>
                                        <p:cTn id="7" dur="500"/>
                                        <p:tgtEl>
                                          <p:spTgt spid="21"/>
                                        </p:tgtEl>
                                      </p:cBhvr>
                                    </p:animEffect>
                                  </p:childTnLst>
                                </p:cTn>
                              </p:par>
                              <p:par>
                                <p:cTn id="8" presetID="3" presetClass="entr" presetSubtype="10"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blinds(horizontal)">
                                      <p:cBhvr>
                                        <p:cTn id="1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467" name="Rectangle 3"/>
          <p:cNvSpPr>
            <a:spLocks noChangeArrowheads="1"/>
          </p:cNvSpPr>
          <p:nvPr/>
        </p:nvSpPr>
        <p:spPr bwMode="auto">
          <a:xfrm>
            <a:off x="1806576" y="598488"/>
            <a:ext cx="3040063"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二、最左素短语</a:t>
            </a:r>
          </a:p>
        </p:txBody>
      </p:sp>
      <p:sp>
        <p:nvSpPr>
          <p:cNvPr id="574471" name="Text Box 7"/>
          <p:cNvSpPr txBox="1">
            <a:spLocks noChangeArrowheads="1"/>
          </p:cNvSpPr>
          <p:nvPr/>
        </p:nvSpPr>
        <p:spPr bwMode="auto">
          <a:xfrm>
            <a:off x="1881188" y="1773238"/>
            <a:ext cx="8323262"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0000"/>
              </a:lnSpc>
              <a:spcBef>
                <a:spcPct val="20000"/>
              </a:spcBef>
              <a:buClr>
                <a:schemeClr val="hlink"/>
              </a:buClr>
              <a:buSzPct val="80000"/>
              <a:buFont typeface="Wingdings" panose="05000000000000000000" pitchFamily="2" charset="2"/>
              <a:buNone/>
              <a:defRPr/>
            </a:pPr>
            <a:r>
              <a:rPr lang="zh-CN" altLang="en-US" sz="2000" b="1">
                <a:latin typeface="Times New Roman" panose="02020603050405020304" pitchFamily="18" charset="0"/>
              </a:rPr>
              <a:t>我们仍然以文法</a:t>
            </a:r>
            <a:r>
              <a:rPr lang="en-US" altLang="zh-CN" sz="2000" b="1">
                <a:latin typeface="Times New Roman" panose="02020603050405020304" pitchFamily="18" charset="0"/>
              </a:rPr>
              <a:t>G[E]</a:t>
            </a:r>
            <a:r>
              <a:rPr lang="zh-CN" altLang="en-US" sz="2000" b="1">
                <a:latin typeface="Times New Roman" panose="02020603050405020304" pitchFamily="18" charset="0"/>
              </a:rPr>
              <a:t>为例       </a:t>
            </a:r>
            <a:r>
              <a:rPr lang="en-US" altLang="zh-CN" sz="2000" b="1">
                <a:latin typeface="Times New Roman" panose="02020603050405020304" pitchFamily="18" charset="0"/>
              </a:rPr>
              <a:t>E::=E+T | T</a:t>
            </a:r>
            <a:r>
              <a:rPr lang="zh-CN" altLang="en-US" sz="2000" b="1">
                <a:latin typeface="Times New Roman" panose="02020603050405020304" pitchFamily="18" charset="0"/>
              </a:rPr>
              <a:t>         </a:t>
            </a:r>
            <a:r>
              <a:rPr lang="en-US" altLang="zh-CN" sz="2000" b="1">
                <a:latin typeface="Times New Roman" panose="02020603050405020304" pitchFamily="18" charset="0"/>
              </a:rPr>
              <a:t>T::=T*F | F</a:t>
            </a:r>
            <a:r>
              <a:rPr lang="zh-CN" altLang="en-US" sz="2000" b="1">
                <a:latin typeface="Times New Roman" panose="02020603050405020304" pitchFamily="18" charset="0"/>
              </a:rPr>
              <a:t>          </a:t>
            </a:r>
            <a:r>
              <a:rPr lang="en-US" altLang="zh-CN" sz="2000" b="1">
                <a:latin typeface="Times New Roman" panose="02020603050405020304" pitchFamily="18" charset="0"/>
              </a:rPr>
              <a:t>F::(E) | i </a:t>
            </a:r>
          </a:p>
          <a:p>
            <a:pPr algn="just" eaLnBrk="1" hangingPunct="1">
              <a:lnSpc>
                <a:spcPct val="120000"/>
              </a:lnSpc>
              <a:spcBef>
                <a:spcPct val="20000"/>
              </a:spcBef>
              <a:buClr>
                <a:schemeClr val="hlink"/>
              </a:buClr>
              <a:buSzPct val="80000"/>
              <a:buFont typeface="Wingdings" panose="05000000000000000000" pitchFamily="2" charset="2"/>
              <a:buNone/>
              <a:defRPr/>
            </a:pPr>
            <a:r>
              <a:rPr lang="zh-CN" altLang="en-US" sz="2000" b="1">
                <a:latin typeface="Times New Roman" panose="02020603050405020304" pitchFamily="18" charset="0"/>
              </a:rPr>
              <a:t>分析符号串</a:t>
            </a:r>
            <a:r>
              <a:rPr lang="en-US" altLang="zh-CN" sz="2000" b="1">
                <a:latin typeface="Times New Roman" panose="02020603050405020304" pitchFamily="18" charset="0"/>
              </a:rPr>
              <a:t>T+T*F+i</a:t>
            </a:r>
            <a:r>
              <a:rPr lang="zh-CN" altLang="en-US" sz="2000" b="1">
                <a:latin typeface="Times New Roman" panose="02020603050405020304" pitchFamily="18" charset="0"/>
              </a:rPr>
              <a:t>是否是该文法的句子？</a:t>
            </a:r>
          </a:p>
        </p:txBody>
      </p:sp>
      <p:grpSp>
        <p:nvGrpSpPr>
          <p:cNvPr id="574472" name="Group 8"/>
          <p:cNvGrpSpPr>
            <a:grpSpLocks/>
          </p:cNvGrpSpPr>
          <p:nvPr/>
        </p:nvGrpSpPr>
        <p:grpSpPr bwMode="auto">
          <a:xfrm>
            <a:off x="7953376" y="2344739"/>
            <a:ext cx="2524125" cy="2632075"/>
            <a:chOff x="2132" y="886"/>
            <a:chExt cx="1701" cy="1256"/>
          </a:xfrm>
        </p:grpSpPr>
        <p:sp>
          <p:nvSpPr>
            <p:cNvPr id="574473" name="Text Box 9"/>
            <p:cNvSpPr txBox="1">
              <a:spLocks noChangeArrowheads="1"/>
            </p:cNvSpPr>
            <p:nvPr/>
          </p:nvSpPr>
          <p:spPr bwMode="auto">
            <a:xfrm>
              <a:off x="3016" y="886"/>
              <a:ext cx="319" cy="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E</a:t>
              </a:r>
            </a:p>
          </p:txBody>
        </p:sp>
        <p:sp>
          <p:nvSpPr>
            <p:cNvPr id="574474" name="Text Box 10"/>
            <p:cNvSpPr txBox="1">
              <a:spLocks noChangeArrowheads="1"/>
            </p:cNvSpPr>
            <p:nvPr/>
          </p:nvSpPr>
          <p:spPr bwMode="auto">
            <a:xfrm>
              <a:off x="2449" y="1256"/>
              <a:ext cx="319" cy="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E</a:t>
              </a:r>
            </a:p>
          </p:txBody>
        </p:sp>
        <p:sp>
          <p:nvSpPr>
            <p:cNvPr id="574475" name="Text Box 11"/>
            <p:cNvSpPr txBox="1">
              <a:spLocks noChangeArrowheads="1"/>
            </p:cNvSpPr>
            <p:nvPr/>
          </p:nvSpPr>
          <p:spPr bwMode="auto">
            <a:xfrm>
              <a:off x="3017" y="1207"/>
              <a:ext cx="318" cy="1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a:t>
              </a:r>
            </a:p>
          </p:txBody>
        </p:sp>
        <p:sp>
          <p:nvSpPr>
            <p:cNvPr id="574476" name="Text Box 12"/>
            <p:cNvSpPr txBox="1">
              <a:spLocks noChangeArrowheads="1"/>
            </p:cNvSpPr>
            <p:nvPr/>
          </p:nvSpPr>
          <p:spPr bwMode="auto">
            <a:xfrm>
              <a:off x="3516" y="1252"/>
              <a:ext cx="317" cy="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T</a:t>
              </a:r>
            </a:p>
          </p:txBody>
        </p:sp>
        <p:sp>
          <p:nvSpPr>
            <p:cNvPr id="35852" name="Line 13"/>
            <p:cNvSpPr>
              <a:spLocks noChangeShapeType="1"/>
            </p:cNvSpPr>
            <p:nvPr/>
          </p:nvSpPr>
          <p:spPr bwMode="auto">
            <a:xfrm flipH="1">
              <a:off x="2630" y="1049"/>
              <a:ext cx="477" cy="207"/>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5853" name="Line 14"/>
            <p:cNvSpPr>
              <a:spLocks noChangeShapeType="1"/>
            </p:cNvSpPr>
            <p:nvPr/>
          </p:nvSpPr>
          <p:spPr bwMode="auto">
            <a:xfrm>
              <a:off x="3175" y="1071"/>
              <a:ext cx="0"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5854" name="Line 15"/>
            <p:cNvSpPr>
              <a:spLocks noChangeShapeType="1"/>
            </p:cNvSpPr>
            <p:nvPr/>
          </p:nvSpPr>
          <p:spPr bwMode="auto">
            <a:xfrm>
              <a:off x="3220" y="1049"/>
              <a:ext cx="431" cy="204"/>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574480" name="Text Box 16"/>
            <p:cNvSpPr txBox="1">
              <a:spLocks noChangeArrowheads="1"/>
            </p:cNvSpPr>
            <p:nvPr/>
          </p:nvSpPr>
          <p:spPr bwMode="auto">
            <a:xfrm>
              <a:off x="2132" y="1597"/>
              <a:ext cx="317" cy="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E</a:t>
              </a:r>
            </a:p>
          </p:txBody>
        </p:sp>
        <p:sp>
          <p:nvSpPr>
            <p:cNvPr id="574481" name="Text Box 17"/>
            <p:cNvSpPr txBox="1">
              <a:spLocks noChangeArrowheads="1"/>
            </p:cNvSpPr>
            <p:nvPr/>
          </p:nvSpPr>
          <p:spPr bwMode="auto">
            <a:xfrm>
              <a:off x="2427" y="1593"/>
              <a:ext cx="317" cy="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a:t>
              </a:r>
            </a:p>
          </p:txBody>
        </p:sp>
        <p:sp>
          <p:nvSpPr>
            <p:cNvPr id="574482" name="Text Box 18"/>
            <p:cNvSpPr txBox="1">
              <a:spLocks noChangeArrowheads="1"/>
            </p:cNvSpPr>
            <p:nvPr/>
          </p:nvSpPr>
          <p:spPr bwMode="auto">
            <a:xfrm>
              <a:off x="2767" y="1593"/>
              <a:ext cx="317" cy="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T</a:t>
              </a:r>
            </a:p>
          </p:txBody>
        </p:sp>
        <p:sp>
          <p:nvSpPr>
            <p:cNvPr id="35858" name="Line 19"/>
            <p:cNvSpPr>
              <a:spLocks noChangeShapeType="1"/>
            </p:cNvSpPr>
            <p:nvPr/>
          </p:nvSpPr>
          <p:spPr bwMode="auto">
            <a:xfrm flipH="1">
              <a:off x="2313" y="1461"/>
              <a:ext cx="227" cy="136"/>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5859" name="Line 20"/>
            <p:cNvSpPr>
              <a:spLocks noChangeShapeType="1"/>
            </p:cNvSpPr>
            <p:nvPr/>
          </p:nvSpPr>
          <p:spPr bwMode="auto">
            <a:xfrm>
              <a:off x="2585" y="1461"/>
              <a:ext cx="1"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5860" name="Line 21"/>
            <p:cNvSpPr>
              <a:spLocks noChangeShapeType="1"/>
            </p:cNvSpPr>
            <p:nvPr/>
          </p:nvSpPr>
          <p:spPr bwMode="auto">
            <a:xfrm>
              <a:off x="2631" y="1461"/>
              <a:ext cx="272" cy="136"/>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574486" name="Text Box 22"/>
            <p:cNvSpPr txBox="1">
              <a:spLocks noChangeArrowheads="1"/>
            </p:cNvSpPr>
            <p:nvPr/>
          </p:nvSpPr>
          <p:spPr bwMode="auto">
            <a:xfrm>
              <a:off x="2472" y="1937"/>
              <a:ext cx="317" cy="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T</a:t>
              </a:r>
            </a:p>
          </p:txBody>
        </p:sp>
        <p:sp>
          <p:nvSpPr>
            <p:cNvPr id="574487" name="Text Box 23"/>
            <p:cNvSpPr txBox="1">
              <a:spLocks noChangeArrowheads="1"/>
            </p:cNvSpPr>
            <p:nvPr/>
          </p:nvSpPr>
          <p:spPr bwMode="auto">
            <a:xfrm>
              <a:off x="2767" y="1933"/>
              <a:ext cx="317" cy="1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zh-CN" altLang="en-US" sz="2000" b="1">
                  <a:latin typeface="Times New Roman" panose="02020603050405020304" pitchFamily="18" charset="0"/>
                </a:rPr>
                <a:t>*</a:t>
              </a:r>
            </a:p>
          </p:txBody>
        </p:sp>
        <p:sp>
          <p:nvSpPr>
            <p:cNvPr id="574488" name="Text Box 24"/>
            <p:cNvSpPr txBox="1">
              <a:spLocks noChangeArrowheads="1"/>
            </p:cNvSpPr>
            <p:nvPr/>
          </p:nvSpPr>
          <p:spPr bwMode="auto">
            <a:xfrm>
              <a:off x="3107" y="1933"/>
              <a:ext cx="319" cy="1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F</a:t>
              </a:r>
            </a:p>
          </p:txBody>
        </p:sp>
        <p:sp>
          <p:nvSpPr>
            <p:cNvPr id="35864" name="Line 25"/>
            <p:cNvSpPr>
              <a:spLocks noChangeShapeType="1"/>
            </p:cNvSpPr>
            <p:nvPr/>
          </p:nvSpPr>
          <p:spPr bwMode="auto">
            <a:xfrm flipH="1">
              <a:off x="2653" y="1801"/>
              <a:ext cx="227" cy="136"/>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5865" name="Line 26"/>
            <p:cNvSpPr>
              <a:spLocks noChangeShapeType="1"/>
            </p:cNvSpPr>
            <p:nvPr/>
          </p:nvSpPr>
          <p:spPr bwMode="auto">
            <a:xfrm>
              <a:off x="2925" y="1801"/>
              <a:ext cx="1"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35866" name="Line 27"/>
            <p:cNvSpPr>
              <a:spLocks noChangeShapeType="1"/>
            </p:cNvSpPr>
            <p:nvPr/>
          </p:nvSpPr>
          <p:spPr bwMode="auto">
            <a:xfrm>
              <a:off x="2971" y="1801"/>
              <a:ext cx="272" cy="136"/>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574492" name="Text Box 28"/>
            <p:cNvSpPr txBox="1">
              <a:spLocks noChangeArrowheads="1"/>
            </p:cNvSpPr>
            <p:nvPr/>
          </p:nvSpPr>
          <p:spPr bwMode="auto">
            <a:xfrm>
              <a:off x="2132" y="1952"/>
              <a:ext cx="317" cy="1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T</a:t>
              </a:r>
            </a:p>
          </p:txBody>
        </p:sp>
        <p:sp>
          <p:nvSpPr>
            <p:cNvPr id="35868" name="Line 29"/>
            <p:cNvSpPr>
              <a:spLocks noChangeShapeType="1"/>
            </p:cNvSpPr>
            <p:nvPr/>
          </p:nvSpPr>
          <p:spPr bwMode="auto">
            <a:xfrm>
              <a:off x="2290" y="1797"/>
              <a:ext cx="1"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574494" name="Text Box 30"/>
            <p:cNvSpPr txBox="1">
              <a:spLocks noChangeArrowheads="1"/>
            </p:cNvSpPr>
            <p:nvPr/>
          </p:nvSpPr>
          <p:spPr bwMode="auto">
            <a:xfrm>
              <a:off x="3515" y="1589"/>
              <a:ext cx="317" cy="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F</a:t>
              </a:r>
            </a:p>
          </p:txBody>
        </p:sp>
        <p:sp>
          <p:nvSpPr>
            <p:cNvPr id="35870" name="Line 31"/>
            <p:cNvSpPr>
              <a:spLocks noChangeShapeType="1"/>
            </p:cNvSpPr>
            <p:nvPr/>
          </p:nvSpPr>
          <p:spPr bwMode="auto">
            <a:xfrm>
              <a:off x="3674" y="1434"/>
              <a:ext cx="0"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sp>
          <p:nvSpPr>
            <p:cNvPr id="574496" name="Text Box 32"/>
            <p:cNvSpPr txBox="1">
              <a:spLocks noChangeArrowheads="1"/>
            </p:cNvSpPr>
            <p:nvPr/>
          </p:nvSpPr>
          <p:spPr bwMode="auto">
            <a:xfrm>
              <a:off x="3515" y="1928"/>
              <a:ext cx="317" cy="1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spcBef>
                  <a:spcPct val="50000"/>
                </a:spcBef>
                <a:defRPr/>
              </a:pPr>
              <a:r>
                <a:rPr lang="en-US" altLang="zh-CN" sz="2000" b="1">
                  <a:latin typeface="Times New Roman" panose="02020603050405020304" pitchFamily="18" charset="0"/>
                </a:rPr>
                <a:t>i</a:t>
              </a:r>
            </a:p>
          </p:txBody>
        </p:sp>
        <p:sp>
          <p:nvSpPr>
            <p:cNvPr id="35872" name="Line 33"/>
            <p:cNvSpPr>
              <a:spLocks noChangeShapeType="1"/>
            </p:cNvSpPr>
            <p:nvPr/>
          </p:nvSpPr>
          <p:spPr bwMode="auto">
            <a:xfrm>
              <a:off x="3674" y="1774"/>
              <a:ext cx="0" cy="181"/>
            </a:xfrm>
            <a:prstGeom prst="line">
              <a:avLst/>
            </a:prstGeom>
            <a:noFill/>
            <a:ln w="38100">
              <a:solidFill>
                <a:schemeClr val="tx1"/>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CN" altLang="en-US"/>
            </a:p>
          </p:txBody>
        </p:sp>
      </p:grpSp>
      <p:sp>
        <p:nvSpPr>
          <p:cNvPr id="574498" name="Text Box 34"/>
          <p:cNvSpPr txBox="1">
            <a:spLocks noChangeArrowheads="1"/>
          </p:cNvSpPr>
          <p:nvPr/>
        </p:nvSpPr>
        <p:spPr bwMode="auto">
          <a:xfrm>
            <a:off x="1924050" y="2851151"/>
            <a:ext cx="7075488" cy="3508375"/>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eaLnBrk="0" hangingPunct="0">
              <a:tabLst>
                <a:tab pos="536575" algn="l"/>
              </a:tabLst>
              <a:defRPr>
                <a:solidFill>
                  <a:schemeClr val="tx1"/>
                </a:solidFill>
                <a:latin typeface="Arial" panose="020B0604020202020204" pitchFamily="34" charset="0"/>
                <a:ea typeface="宋体" panose="02010600030101010101" pitchFamily="2" charset="-122"/>
              </a:defRPr>
            </a:lvl1pPr>
            <a:lvl2pPr marL="2414588" eaLnBrk="0" hangingPunct="0">
              <a:tabLst>
                <a:tab pos="536575" algn="l"/>
              </a:tabLst>
              <a:defRPr>
                <a:solidFill>
                  <a:schemeClr val="tx1"/>
                </a:solidFill>
                <a:latin typeface="Arial" panose="020B0604020202020204" pitchFamily="34" charset="0"/>
                <a:ea typeface="宋体" panose="02010600030101010101" pitchFamily="2" charset="-122"/>
              </a:defRPr>
            </a:lvl2pPr>
            <a:lvl3pPr marL="2593975" eaLnBrk="0" hangingPunct="0">
              <a:tabLst>
                <a:tab pos="536575" algn="l"/>
              </a:tabLst>
              <a:defRPr>
                <a:solidFill>
                  <a:schemeClr val="tx1"/>
                </a:solidFill>
                <a:latin typeface="Arial" panose="020B0604020202020204" pitchFamily="34" charset="0"/>
                <a:ea typeface="宋体" panose="02010600030101010101" pitchFamily="2" charset="-122"/>
              </a:defRPr>
            </a:lvl3pPr>
            <a:lvl4pPr marL="2773363" eaLnBrk="0" hangingPunct="0">
              <a:tabLst>
                <a:tab pos="536575" algn="l"/>
              </a:tabLst>
              <a:defRPr>
                <a:solidFill>
                  <a:schemeClr val="tx1"/>
                </a:solidFill>
                <a:latin typeface="Arial" panose="020B0604020202020204" pitchFamily="34" charset="0"/>
                <a:ea typeface="宋体" panose="02010600030101010101" pitchFamily="2" charset="-122"/>
              </a:defRPr>
            </a:lvl4pPr>
            <a:lvl5pPr marL="2952750" eaLnBrk="0" hangingPunct="0">
              <a:tabLst>
                <a:tab pos="536575" algn="l"/>
              </a:tabLst>
              <a:defRPr>
                <a:solidFill>
                  <a:schemeClr val="tx1"/>
                </a:solidFill>
                <a:latin typeface="Arial" panose="020B0604020202020204" pitchFamily="34" charset="0"/>
                <a:ea typeface="宋体" panose="02010600030101010101" pitchFamily="2" charset="-122"/>
              </a:defRPr>
            </a:lvl5pPr>
            <a:lvl6pPr marL="34099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6pPr>
            <a:lvl7pPr marL="38671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7pPr>
            <a:lvl8pPr marL="43243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8pPr>
            <a:lvl9pPr marL="47815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9pPr>
          </a:lstStyle>
          <a:p>
            <a:pPr algn="just">
              <a:lnSpc>
                <a:spcPct val="140000"/>
              </a:lnSpc>
              <a:defRPr/>
            </a:pPr>
            <a:r>
              <a:rPr lang="en-US" altLang="zh-CN" sz="2000" b="1" dirty="0">
                <a:latin typeface="Times New Roman" panose="02020603050405020304" pitchFamily="18" charset="0"/>
                <a:cs typeface="Arial" panose="020B0604020202020204" pitchFamily="34" charset="0"/>
              </a:rPr>
              <a:t>T </a:t>
            </a:r>
            <a:r>
              <a:rPr lang="zh-CN" altLang="en-US" sz="2000" b="1" dirty="0">
                <a:latin typeface="Times New Roman" panose="02020603050405020304" pitchFamily="18" charset="0"/>
                <a:cs typeface="Arial" panose="020B0604020202020204" pitchFamily="34" charset="0"/>
              </a:rPr>
              <a:t>是相对于非终结符</a:t>
            </a:r>
            <a:r>
              <a:rPr lang="en-US" altLang="zh-CN" sz="2000" b="1" dirty="0">
                <a:latin typeface="Times New Roman" panose="02020603050405020304" pitchFamily="18" charset="0"/>
                <a:cs typeface="Arial" panose="020B0604020202020204" pitchFamily="34" charset="0"/>
              </a:rPr>
              <a:t>E</a:t>
            </a:r>
            <a:r>
              <a:rPr lang="zh-CN" altLang="en-US" sz="2000" b="1" dirty="0">
                <a:latin typeface="Times New Roman" panose="02020603050405020304" pitchFamily="18" charset="0"/>
                <a:cs typeface="Arial" panose="020B0604020202020204" pitchFamily="34" charset="0"/>
              </a:rPr>
              <a:t>的简单短语，</a:t>
            </a:r>
            <a:r>
              <a:rPr lang="zh-CN" altLang="en-US" sz="2000" b="1" dirty="0">
                <a:solidFill>
                  <a:srgbClr val="011893"/>
                </a:solidFill>
                <a:latin typeface="Times New Roman" panose="02020603050405020304" pitchFamily="18" charset="0"/>
                <a:cs typeface="Arial" panose="020B0604020202020204" pitchFamily="34" charset="0"/>
              </a:rPr>
              <a:t>也是句柄</a:t>
            </a:r>
          </a:p>
          <a:p>
            <a:pPr algn="just">
              <a:lnSpc>
                <a:spcPct val="140000"/>
              </a:lnSpc>
              <a:defRPr/>
            </a:pPr>
            <a:r>
              <a:rPr lang="en-US" altLang="zh-CN" sz="2000" b="1" dirty="0">
                <a:latin typeface="Times New Roman" panose="02020603050405020304" pitchFamily="18" charset="0"/>
                <a:cs typeface="Arial" panose="020B0604020202020204" pitchFamily="34" charset="0"/>
              </a:rPr>
              <a:t>T*F </a:t>
            </a:r>
            <a:r>
              <a:rPr lang="zh-CN" altLang="en-US" sz="2000" b="1" dirty="0">
                <a:latin typeface="Times New Roman" panose="02020603050405020304" pitchFamily="18" charset="0"/>
                <a:cs typeface="Arial" panose="020B0604020202020204" pitchFamily="34" charset="0"/>
              </a:rPr>
              <a:t>是相对于非终结符</a:t>
            </a:r>
            <a:r>
              <a:rPr lang="en-US" altLang="zh-CN" sz="2000" b="1" dirty="0">
                <a:latin typeface="Times New Roman" panose="02020603050405020304" pitchFamily="18" charset="0"/>
                <a:cs typeface="Arial" panose="020B0604020202020204" pitchFamily="34" charset="0"/>
              </a:rPr>
              <a:t>T</a:t>
            </a:r>
            <a:r>
              <a:rPr lang="zh-CN" altLang="en-US" sz="2000" b="1" dirty="0">
                <a:latin typeface="Times New Roman" panose="02020603050405020304" pitchFamily="18" charset="0"/>
                <a:cs typeface="Arial" panose="020B0604020202020204" pitchFamily="34" charset="0"/>
              </a:rPr>
              <a:t>的简单短语</a:t>
            </a:r>
          </a:p>
          <a:p>
            <a:pPr algn="just">
              <a:lnSpc>
                <a:spcPct val="140000"/>
              </a:lnSpc>
              <a:defRPr/>
            </a:pPr>
            <a:r>
              <a:rPr lang="en-US" altLang="zh-CN" sz="2000" b="1" dirty="0" err="1">
                <a:latin typeface="Times New Roman" panose="02020603050405020304" pitchFamily="18" charset="0"/>
                <a:cs typeface="Arial" panose="020B0604020202020204" pitchFamily="34" charset="0"/>
              </a:rPr>
              <a:t>i</a:t>
            </a:r>
            <a:r>
              <a:rPr lang="en-US" altLang="zh-CN" sz="2000" b="1" dirty="0">
                <a:latin typeface="Times New Roman" panose="02020603050405020304" pitchFamily="18" charset="0"/>
                <a:cs typeface="Arial" panose="020B0604020202020204" pitchFamily="34" charset="0"/>
              </a:rPr>
              <a:t> </a:t>
            </a:r>
            <a:r>
              <a:rPr lang="zh-CN" altLang="en-US" sz="2000" b="1" dirty="0">
                <a:latin typeface="Times New Roman" panose="02020603050405020304" pitchFamily="18" charset="0"/>
                <a:cs typeface="Arial" panose="020B0604020202020204" pitchFamily="34" charset="0"/>
              </a:rPr>
              <a:t>是相对于非终结符</a:t>
            </a:r>
            <a:r>
              <a:rPr lang="en-US" altLang="zh-CN" sz="2000" b="1" dirty="0">
                <a:latin typeface="Times New Roman" panose="02020603050405020304" pitchFamily="18" charset="0"/>
                <a:cs typeface="Arial" panose="020B0604020202020204" pitchFamily="34" charset="0"/>
              </a:rPr>
              <a:t>F</a:t>
            </a:r>
            <a:r>
              <a:rPr lang="zh-CN" altLang="en-US" sz="2000" b="1" dirty="0">
                <a:latin typeface="Times New Roman" panose="02020603050405020304" pitchFamily="18" charset="0"/>
                <a:cs typeface="Arial" panose="020B0604020202020204" pitchFamily="34" charset="0"/>
              </a:rPr>
              <a:t>的简单短语</a:t>
            </a:r>
          </a:p>
          <a:p>
            <a:pPr algn="just">
              <a:lnSpc>
                <a:spcPct val="140000"/>
              </a:lnSpc>
              <a:defRPr/>
            </a:pPr>
            <a:r>
              <a:rPr lang="en-US" altLang="zh-CN" sz="2000" b="1" dirty="0">
                <a:latin typeface="Times New Roman" panose="02020603050405020304" pitchFamily="18" charset="0"/>
                <a:cs typeface="Arial" panose="020B0604020202020204" pitchFamily="34" charset="0"/>
              </a:rPr>
              <a:t>T+T*F </a:t>
            </a:r>
            <a:r>
              <a:rPr lang="zh-CN" altLang="en-US" sz="2000" b="1" dirty="0">
                <a:latin typeface="Times New Roman" panose="02020603050405020304" pitchFamily="18" charset="0"/>
                <a:cs typeface="Arial" panose="020B0604020202020204" pitchFamily="34" charset="0"/>
              </a:rPr>
              <a:t>是相对于非终结符</a:t>
            </a:r>
            <a:r>
              <a:rPr lang="en-US" altLang="zh-CN" sz="2000" b="1" dirty="0">
                <a:latin typeface="Times New Roman" panose="02020603050405020304" pitchFamily="18" charset="0"/>
                <a:cs typeface="Arial" panose="020B0604020202020204" pitchFamily="34" charset="0"/>
              </a:rPr>
              <a:t>E</a:t>
            </a:r>
            <a:r>
              <a:rPr lang="zh-CN" altLang="en-US" sz="2000" b="1" dirty="0">
                <a:latin typeface="Times New Roman" panose="02020603050405020304" pitchFamily="18" charset="0"/>
                <a:cs typeface="Arial" panose="020B0604020202020204" pitchFamily="34" charset="0"/>
              </a:rPr>
              <a:t>的短语</a:t>
            </a:r>
          </a:p>
          <a:p>
            <a:pPr algn="just">
              <a:lnSpc>
                <a:spcPct val="140000"/>
              </a:lnSpc>
              <a:defRPr/>
            </a:pPr>
            <a:endParaRPr lang="zh-CN" altLang="en-US" sz="2000" b="1" dirty="0">
              <a:latin typeface="Times New Roman" panose="02020603050405020304" pitchFamily="18" charset="0"/>
              <a:cs typeface="Arial" panose="020B0604020202020204" pitchFamily="34" charset="0"/>
            </a:endParaRPr>
          </a:p>
          <a:p>
            <a:pPr algn="just">
              <a:lnSpc>
                <a:spcPct val="140000"/>
              </a:lnSpc>
              <a:defRPr/>
            </a:pPr>
            <a:r>
              <a:rPr lang="zh-CN" altLang="en-US" sz="2000" b="1" dirty="0">
                <a:latin typeface="Times New Roman" panose="02020603050405020304" pitchFamily="18" charset="0"/>
                <a:cs typeface="Arial" panose="020B0604020202020204" pitchFamily="34" charset="0"/>
              </a:rPr>
              <a:t>由素短语定义知</a:t>
            </a:r>
            <a:r>
              <a:rPr lang="zh-CN" altLang="en-US" sz="2000" b="1" dirty="0">
                <a:solidFill>
                  <a:srgbClr val="011893"/>
                </a:solidFill>
                <a:latin typeface="Times New Roman" panose="02020603050405020304" pitchFamily="18" charset="0"/>
                <a:cs typeface="Arial" panose="020B0604020202020204" pitchFamily="34" charset="0"/>
              </a:rPr>
              <a:t>，</a:t>
            </a:r>
            <a:r>
              <a:rPr lang="en-US" altLang="zh-CN" sz="2000" b="1" dirty="0">
                <a:solidFill>
                  <a:srgbClr val="011893"/>
                </a:solidFill>
                <a:latin typeface="Times New Roman" panose="02020603050405020304" pitchFamily="18" charset="0"/>
                <a:cs typeface="Arial" panose="020B0604020202020204" pitchFamily="34" charset="0"/>
              </a:rPr>
              <a:t> T*F </a:t>
            </a:r>
            <a:r>
              <a:rPr lang="zh-CN" altLang="en-US" sz="2000" b="1" dirty="0">
                <a:solidFill>
                  <a:srgbClr val="011893"/>
                </a:solidFill>
                <a:latin typeface="Times New Roman" panose="02020603050405020304" pitchFamily="18" charset="0"/>
                <a:cs typeface="Arial" panose="020B0604020202020204" pitchFamily="34" charset="0"/>
              </a:rPr>
              <a:t>和 </a:t>
            </a:r>
            <a:r>
              <a:rPr lang="en-US" altLang="zh-CN" sz="2000" b="1" dirty="0" err="1">
                <a:solidFill>
                  <a:srgbClr val="011893"/>
                </a:solidFill>
                <a:latin typeface="Times New Roman" panose="02020603050405020304" pitchFamily="18" charset="0"/>
                <a:cs typeface="Arial" panose="020B0604020202020204" pitchFamily="34" charset="0"/>
              </a:rPr>
              <a:t>i</a:t>
            </a:r>
            <a:r>
              <a:rPr lang="en-US" altLang="zh-CN" sz="2000" b="1" dirty="0">
                <a:solidFill>
                  <a:srgbClr val="011893"/>
                </a:solidFill>
                <a:latin typeface="Times New Roman" panose="02020603050405020304" pitchFamily="18" charset="0"/>
                <a:cs typeface="Arial" panose="020B0604020202020204" pitchFamily="34" charset="0"/>
              </a:rPr>
              <a:t> </a:t>
            </a:r>
            <a:r>
              <a:rPr lang="zh-CN" altLang="en-US" sz="2000" b="1" dirty="0">
                <a:solidFill>
                  <a:srgbClr val="011893"/>
                </a:solidFill>
                <a:latin typeface="Times New Roman" panose="02020603050405020304" pitchFamily="18" charset="0"/>
                <a:cs typeface="Arial" panose="020B0604020202020204" pitchFamily="34" charset="0"/>
              </a:rPr>
              <a:t>是素短语，</a:t>
            </a:r>
            <a:r>
              <a:rPr lang="en-US" altLang="zh-CN" sz="2000" b="1" dirty="0">
                <a:solidFill>
                  <a:srgbClr val="011893"/>
                </a:solidFill>
                <a:latin typeface="Times New Roman" panose="02020603050405020304" pitchFamily="18" charset="0"/>
                <a:cs typeface="Arial" panose="020B0604020202020204" pitchFamily="34" charset="0"/>
              </a:rPr>
              <a:t>T*F</a:t>
            </a:r>
            <a:r>
              <a:rPr lang="zh-CN" altLang="en-US" sz="2000" b="1" dirty="0">
                <a:solidFill>
                  <a:srgbClr val="011893"/>
                </a:solidFill>
                <a:latin typeface="Times New Roman" panose="02020603050405020304" pitchFamily="18" charset="0"/>
                <a:cs typeface="Arial" panose="020B0604020202020204" pitchFamily="34" charset="0"/>
              </a:rPr>
              <a:t>还是最左素短语</a:t>
            </a:r>
          </a:p>
          <a:p>
            <a:pPr algn="just">
              <a:lnSpc>
                <a:spcPct val="140000"/>
              </a:lnSpc>
              <a:defRPr/>
            </a:pPr>
            <a:r>
              <a:rPr lang="zh-CN" altLang="en-US" sz="2000" b="1" dirty="0">
                <a:latin typeface="Times New Roman" panose="02020603050405020304" pitchFamily="18" charset="0"/>
                <a:cs typeface="Arial" panose="020B0604020202020204" pitchFamily="34" charset="0"/>
              </a:rPr>
              <a:t> </a:t>
            </a:r>
            <a:r>
              <a:rPr lang="en-US" altLang="zh-CN" sz="2000" b="1" dirty="0">
                <a:latin typeface="Times New Roman" panose="02020603050405020304" pitchFamily="18" charset="0"/>
                <a:cs typeface="Arial" panose="020B0604020202020204" pitchFamily="34" charset="0"/>
              </a:rPr>
              <a:t>T+T*F</a:t>
            </a:r>
            <a:r>
              <a:rPr lang="zh-CN" altLang="en-US" sz="2000" b="1" dirty="0">
                <a:latin typeface="Times New Roman" panose="02020603050405020304" pitchFamily="18" charset="0"/>
                <a:cs typeface="Arial" panose="020B0604020202020204" pitchFamily="34" charset="0"/>
              </a:rPr>
              <a:t>不是素短语，因为它包含了素短语</a:t>
            </a:r>
            <a:r>
              <a:rPr lang="en-US" altLang="zh-CN" sz="2000" b="1" dirty="0">
                <a:latin typeface="Times New Roman" panose="02020603050405020304" pitchFamily="18" charset="0"/>
                <a:cs typeface="Arial" panose="020B0604020202020204" pitchFamily="34" charset="0"/>
              </a:rPr>
              <a:t>T*F</a:t>
            </a:r>
            <a:r>
              <a:rPr lang="zh-CN" altLang="en-US" sz="2000" b="1" dirty="0">
                <a:latin typeface="Times New Roman" panose="02020603050405020304" pitchFamily="18" charset="0"/>
                <a:cs typeface="Arial" panose="020B0604020202020204" pitchFamily="34" charset="0"/>
              </a:rPr>
              <a:t>，</a:t>
            </a:r>
          </a:p>
          <a:p>
            <a:pPr algn="just">
              <a:lnSpc>
                <a:spcPct val="140000"/>
              </a:lnSpc>
              <a:defRPr/>
            </a:pPr>
            <a:r>
              <a:rPr lang="zh-CN" altLang="en-US" sz="2000" b="1" dirty="0">
                <a:latin typeface="Times New Roman" panose="02020603050405020304" pitchFamily="18" charset="0"/>
                <a:cs typeface="Arial" panose="020B0604020202020204" pitchFamily="34" charset="0"/>
              </a:rPr>
              <a:t> </a:t>
            </a:r>
            <a:r>
              <a:rPr lang="en-US" altLang="zh-CN" sz="2000" b="1" dirty="0">
                <a:latin typeface="Times New Roman" panose="02020603050405020304" pitchFamily="18" charset="0"/>
                <a:cs typeface="Arial" panose="020B0604020202020204" pitchFamily="34" charset="0"/>
              </a:rPr>
              <a:t>T</a:t>
            </a:r>
            <a:r>
              <a:rPr lang="zh-CN" altLang="en-US" sz="2000" b="1" dirty="0">
                <a:latin typeface="Times New Roman" panose="02020603050405020304" pitchFamily="18" charset="0"/>
                <a:cs typeface="Arial" panose="020B0604020202020204" pitchFamily="34" charset="0"/>
              </a:rPr>
              <a:t>因为不含终结符也不是素短语</a:t>
            </a:r>
            <a:endParaRPr lang="zh-CN" altLang="en-US" sz="2000" dirty="0">
              <a:latin typeface="Times New Roman" panose="02020603050405020304" pitchFamily="18" charset="0"/>
              <a:cs typeface="Arial" panose="020B0604020202020204" pitchFamily="34" charset="0"/>
            </a:endParaRPr>
          </a:p>
        </p:txBody>
      </p:sp>
      <p:sp>
        <p:nvSpPr>
          <p:cNvPr id="33" name="Rectangle 2"/>
          <p:cNvSpPr>
            <a:spLocks noChangeArrowheads="1"/>
          </p:cNvSpPr>
          <p:nvPr/>
        </p:nvSpPr>
        <p:spPr bwMode="auto">
          <a:xfrm>
            <a:off x="1365250"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
        <p:nvSpPr>
          <p:cNvPr id="34" name="Rectangle 4"/>
          <p:cNvSpPr>
            <a:spLocks noChangeArrowheads="1"/>
          </p:cNvSpPr>
          <p:nvPr/>
        </p:nvSpPr>
        <p:spPr bwMode="auto">
          <a:xfrm>
            <a:off x="6503988" y="139701"/>
            <a:ext cx="3960812" cy="1489075"/>
          </a:xfrm>
          <a:prstGeom prst="rect">
            <a:avLst/>
          </a:prstGeom>
          <a:noFill/>
          <a:ln w="25400">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just" eaLnBrk="1" hangingPunct="1">
              <a:lnSpc>
                <a:spcPct val="125000"/>
              </a:lnSpc>
              <a:spcBef>
                <a:spcPct val="50000"/>
              </a:spcBef>
              <a:spcAft>
                <a:spcPct val="50000"/>
              </a:spcAft>
              <a:buClrTx/>
              <a:buSzTx/>
              <a:buFont typeface="Arial" panose="020B0604020202020204" pitchFamily="34" charset="0"/>
              <a:buNone/>
            </a:pPr>
            <a:r>
              <a:rPr lang="zh-CN" altLang="en-US" sz="1800" b="1" dirty="0">
                <a:solidFill>
                  <a:srgbClr val="011893"/>
                </a:solidFill>
                <a:latin typeface="Times New Roman" panose="02020603050405020304" pitchFamily="18" charset="0"/>
                <a:ea typeface="楷体_GB2312" pitchFamily="49" charset="-122"/>
              </a:rPr>
              <a:t>所谓句型素短语，是指这样一种短语，它至少包含一个终结符号，且除它自身外，不再包含其它的素短语。 最左边的素短语就称为最左素短语。</a:t>
            </a:r>
          </a:p>
        </p:txBody>
      </p:sp>
    </p:spTree>
    <p:extLst>
      <p:ext uri="{BB962C8B-B14F-4D97-AF65-F5344CB8AC3E}">
        <p14:creationId xmlns:p14="http://schemas.microsoft.com/office/powerpoint/2010/main" val="33177027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74471"/>
                                        </p:tgtEl>
                                        <p:attrNameLst>
                                          <p:attrName>style.visibility</p:attrName>
                                        </p:attrNameLst>
                                      </p:cBhvr>
                                      <p:to>
                                        <p:strVal val="visible"/>
                                      </p:to>
                                    </p:set>
                                    <p:animEffect transition="in" filter="blinds(horizontal)">
                                      <p:cBhvr>
                                        <p:cTn id="7" dur="500"/>
                                        <p:tgtEl>
                                          <p:spTgt spid="57447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74472"/>
                                        </p:tgtEl>
                                        <p:attrNameLst>
                                          <p:attrName>style.visibility</p:attrName>
                                        </p:attrNameLst>
                                      </p:cBhvr>
                                      <p:to>
                                        <p:strVal val="visible"/>
                                      </p:to>
                                    </p:set>
                                    <p:animEffect transition="in" filter="blinds(horizontal)">
                                      <p:cBhvr>
                                        <p:cTn id="12" dur="500"/>
                                        <p:tgtEl>
                                          <p:spTgt spid="57447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574498">
                                            <p:txEl>
                                              <p:pRg st="0" end="0"/>
                                            </p:txEl>
                                          </p:spTgt>
                                        </p:tgtEl>
                                        <p:attrNameLst>
                                          <p:attrName>style.visibility</p:attrName>
                                        </p:attrNameLst>
                                      </p:cBhvr>
                                      <p:to>
                                        <p:strVal val="visible"/>
                                      </p:to>
                                    </p:set>
                                    <p:animEffect transition="in" filter="blinds(horizontal)">
                                      <p:cBhvr>
                                        <p:cTn id="17" dur="500"/>
                                        <p:tgtEl>
                                          <p:spTgt spid="574498">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574498">
                                            <p:txEl>
                                              <p:pRg st="1" end="1"/>
                                            </p:txEl>
                                          </p:spTgt>
                                        </p:tgtEl>
                                        <p:attrNameLst>
                                          <p:attrName>style.visibility</p:attrName>
                                        </p:attrNameLst>
                                      </p:cBhvr>
                                      <p:to>
                                        <p:strVal val="visible"/>
                                      </p:to>
                                    </p:set>
                                    <p:animEffect transition="in" filter="blinds(horizontal)">
                                      <p:cBhvr>
                                        <p:cTn id="22" dur="500"/>
                                        <p:tgtEl>
                                          <p:spTgt spid="574498">
                                            <p:txEl>
                                              <p:pRg st="1" end="1"/>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574498">
                                            <p:txEl>
                                              <p:pRg st="2" end="2"/>
                                            </p:txEl>
                                          </p:spTgt>
                                        </p:tgtEl>
                                        <p:attrNameLst>
                                          <p:attrName>style.visibility</p:attrName>
                                        </p:attrNameLst>
                                      </p:cBhvr>
                                      <p:to>
                                        <p:strVal val="visible"/>
                                      </p:to>
                                    </p:set>
                                    <p:animEffect transition="in" filter="blinds(horizontal)">
                                      <p:cBhvr>
                                        <p:cTn id="27" dur="500"/>
                                        <p:tgtEl>
                                          <p:spTgt spid="574498">
                                            <p:txEl>
                                              <p:pRg st="2" end="2"/>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574498">
                                            <p:txEl>
                                              <p:pRg st="3" end="3"/>
                                            </p:txEl>
                                          </p:spTgt>
                                        </p:tgtEl>
                                        <p:attrNameLst>
                                          <p:attrName>style.visibility</p:attrName>
                                        </p:attrNameLst>
                                      </p:cBhvr>
                                      <p:to>
                                        <p:strVal val="visible"/>
                                      </p:to>
                                    </p:set>
                                    <p:animEffect transition="in" filter="blinds(horizontal)">
                                      <p:cBhvr>
                                        <p:cTn id="32" dur="500"/>
                                        <p:tgtEl>
                                          <p:spTgt spid="574498">
                                            <p:txEl>
                                              <p:pRg st="3" end="3"/>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574498">
                                            <p:txEl>
                                              <p:pRg st="5" end="5"/>
                                            </p:txEl>
                                          </p:spTgt>
                                        </p:tgtEl>
                                        <p:attrNameLst>
                                          <p:attrName>style.visibility</p:attrName>
                                        </p:attrNameLst>
                                      </p:cBhvr>
                                      <p:to>
                                        <p:strVal val="visible"/>
                                      </p:to>
                                    </p:set>
                                    <p:animEffect transition="in" filter="blinds(horizontal)">
                                      <p:cBhvr>
                                        <p:cTn id="37" dur="500"/>
                                        <p:tgtEl>
                                          <p:spTgt spid="574498">
                                            <p:txEl>
                                              <p:pRg st="5" end="5"/>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nodeType="clickEffect">
                                  <p:stCondLst>
                                    <p:cond delay="0"/>
                                  </p:stCondLst>
                                  <p:childTnLst>
                                    <p:set>
                                      <p:cBhvr>
                                        <p:cTn id="41" dur="1" fill="hold">
                                          <p:stCondLst>
                                            <p:cond delay="0"/>
                                          </p:stCondLst>
                                        </p:cTn>
                                        <p:tgtEl>
                                          <p:spTgt spid="574498">
                                            <p:txEl>
                                              <p:pRg st="6" end="6"/>
                                            </p:txEl>
                                          </p:spTgt>
                                        </p:tgtEl>
                                        <p:attrNameLst>
                                          <p:attrName>style.visibility</p:attrName>
                                        </p:attrNameLst>
                                      </p:cBhvr>
                                      <p:to>
                                        <p:strVal val="visible"/>
                                      </p:to>
                                    </p:set>
                                    <p:animEffect transition="in" filter="blinds(horizontal)">
                                      <p:cBhvr>
                                        <p:cTn id="42" dur="500"/>
                                        <p:tgtEl>
                                          <p:spTgt spid="574498">
                                            <p:txEl>
                                              <p:pRg st="6" end="6"/>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nodeType="clickEffect">
                                  <p:stCondLst>
                                    <p:cond delay="0"/>
                                  </p:stCondLst>
                                  <p:childTnLst>
                                    <p:set>
                                      <p:cBhvr>
                                        <p:cTn id="46" dur="1" fill="hold">
                                          <p:stCondLst>
                                            <p:cond delay="0"/>
                                          </p:stCondLst>
                                        </p:cTn>
                                        <p:tgtEl>
                                          <p:spTgt spid="574498">
                                            <p:txEl>
                                              <p:pRg st="7" end="7"/>
                                            </p:txEl>
                                          </p:spTgt>
                                        </p:tgtEl>
                                        <p:attrNameLst>
                                          <p:attrName>style.visibility</p:attrName>
                                        </p:attrNameLst>
                                      </p:cBhvr>
                                      <p:to>
                                        <p:strVal val="visible"/>
                                      </p:to>
                                    </p:set>
                                    <p:animEffect transition="in" filter="blinds(horizontal)">
                                      <p:cBhvr>
                                        <p:cTn id="47" dur="500"/>
                                        <p:tgtEl>
                                          <p:spTgt spid="57449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447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491" name="Rectangle 3"/>
          <p:cNvSpPr>
            <a:spLocks noChangeArrowheads="1"/>
          </p:cNvSpPr>
          <p:nvPr/>
        </p:nvSpPr>
        <p:spPr bwMode="auto">
          <a:xfrm>
            <a:off x="1806576" y="598488"/>
            <a:ext cx="3068469"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二、最左素短语</a:t>
            </a:r>
          </a:p>
        </p:txBody>
      </p:sp>
      <p:sp>
        <p:nvSpPr>
          <p:cNvPr id="36868" name="Rectangle 4"/>
          <p:cNvSpPr>
            <a:spLocks noChangeArrowheads="1"/>
          </p:cNvSpPr>
          <p:nvPr/>
        </p:nvSpPr>
        <p:spPr bwMode="auto">
          <a:xfrm>
            <a:off x="6503988" y="139701"/>
            <a:ext cx="3960812" cy="1489075"/>
          </a:xfrm>
          <a:prstGeom prst="rect">
            <a:avLst/>
          </a:prstGeom>
          <a:noFill/>
          <a:ln w="25400">
            <a:solidFill>
              <a:srgbClr val="C0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just" eaLnBrk="1" hangingPunct="1">
              <a:lnSpc>
                <a:spcPct val="125000"/>
              </a:lnSpc>
              <a:spcBef>
                <a:spcPct val="50000"/>
              </a:spcBef>
              <a:spcAft>
                <a:spcPct val="50000"/>
              </a:spcAft>
              <a:buClrTx/>
              <a:buSzTx/>
              <a:buFont typeface="Arial" panose="020B0604020202020204" pitchFamily="34" charset="0"/>
              <a:buNone/>
            </a:pPr>
            <a:r>
              <a:rPr lang="zh-CN" altLang="en-US" sz="1800" b="1" dirty="0">
                <a:solidFill>
                  <a:srgbClr val="011893"/>
                </a:solidFill>
                <a:latin typeface="Times New Roman" panose="02020603050405020304" pitchFamily="18" charset="0"/>
                <a:ea typeface="楷体_GB2312" pitchFamily="49" charset="-122"/>
              </a:rPr>
              <a:t>所谓句型素短语，是指这样一种短语，它至少包含一个终结符号，且除它自身外，不再包含其它的素短语。 最左边的素短语就称为最左素短语。</a:t>
            </a:r>
          </a:p>
        </p:txBody>
      </p:sp>
      <p:sp>
        <p:nvSpPr>
          <p:cNvPr id="575521" name="Text Box 33"/>
          <p:cNvSpPr txBox="1">
            <a:spLocks noChangeArrowheads="1"/>
          </p:cNvSpPr>
          <p:nvPr/>
        </p:nvSpPr>
        <p:spPr bwMode="auto">
          <a:xfrm>
            <a:off x="1835150" y="1403350"/>
            <a:ext cx="8682038" cy="1403350"/>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eaLnBrk="0" hangingPunct="0">
              <a:tabLst>
                <a:tab pos="536575" algn="l"/>
              </a:tabLst>
              <a:defRPr>
                <a:solidFill>
                  <a:schemeClr val="tx1"/>
                </a:solidFill>
                <a:latin typeface="Arial" panose="020B0604020202020204" pitchFamily="34" charset="0"/>
                <a:ea typeface="宋体" panose="02010600030101010101" pitchFamily="2" charset="-122"/>
              </a:defRPr>
            </a:lvl1pPr>
            <a:lvl2pPr marL="2414588" eaLnBrk="0" hangingPunct="0">
              <a:tabLst>
                <a:tab pos="536575" algn="l"/>
              </a:tabLst>
              <a:defRPr>
                <a:solidFill>
                  <a:schemeClr val="tx1"/>
                </a:solidFill>
                <a:latin typeface="Arial" panose="020B0604020202020204" pitchFamily="34" charset="0"/>
                <a:ea typeface="宋体" panose="02010600030101010101" pitchFamily="2" charset="-122"/>
              </a:defRPr>
            </a:lvl2pPr>
            <a:lvl3pPr marL="2593975" eaLnBrk="0" hangingPunct="0">
              <a:tabLst>
                <a:tab pos="536575" algn="l"/>
              </a:tabLst>
              <a:defRPr>
                <a:solidFill>
                  <a:schemeClr val="tx1"/>
                </a:solidFill>
                <a:latin typeface="Arial" panose="020B0604020202020204" pitchFamily="34" charset="0"/>
                <a:ea typeface="宋体" panose="02010600030101010101" pitchFamily="2" charset="-122"/>
              </a:defRPr>
            </a:lvl3pPr>
            <a:lvl4pPr marL="2773363" eaLnBrk="0" hangingPunct="0">
              <a:tabLst>
                <a:tab pos="536575" algn="l"/>
              </a:tabLst>
              <a:defRPr>
                <a:solidFill>
                  <a:schemeClr val="tx1"/>
                </a:solidFill>
                <a:latin typeface="Arial" panose="020B0604020202020204" pitchFamily="34" charset="0"/>
                <a:ea typeface="宋体" panose="02010600030101010101" pitchFamily="2" charset="-122"/>
              </a:defRPr>
            </a:lvl4pPr>
            <a:lvl5pPr marL="2952750" eaLnBrk="0" hangingPunct="0">
              <a:tabLst>
                <a:tab pos="536575" algn="l"/>
              </a:tabLst>
              <a:defRPr>
                <a:solidFill>
                  <a:schemeClr val="tx1"/>
                </a:solidFill>
                <a:latin typeface="Arial" panose="020B0604020202020204" pitchFamily="34" charset="0"/>
                <a:ea typeface="宋体" panose="02010600030101010101" pitchFamily="2" charset="-122"/>
              </a:defRPr>
            </a:lvl5pPr>
            <a:lvl6pPr marL="34099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6pPr>
            <a:lvl7pPr marL="38671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7pPr>
            <a:lvl8pPr marL="43243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8pPr>
            <a:lvl9pPr marL="47815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9pPr>
          </a:lstStyle>
          <a:p>
            <a:pPr algn="just">
              <a:lnSpc>
                <a:spcPct val="130000"/>
              </a:lnSpc>
              <a:spcAft>
                <a:spcPct val="20000"/>
              </a:spcAft>
              <a:defRPr/>
            </a:pPr>
            <a:r>
              <a:rPr lang="zh-CN" altLang="en-US" sz="2000" b="1">
                <a:latin typeface="Times New Roman" panose="02020603050405020304" pitchFamily="18" charset="0"/>
                <a:ea typeface="楷体_GB2312" pitchFamily="49" charset="-122"/>
                <a:cs typeface="Arial" panose="020B0604020202020204" pitchFamily="34" charset="0"/>
              </a:rPr>
              <a:t>对于算符文法来说，</a:t>
            </a:r>
          </a:p>
          <a:p>
            <a:pPr algn="just">
              <a:lnSpc>
                <a:spcPct val="130000"/>
              </a:lnSpc>
              <a:spcAft>
                <a:spcPct val="20000"/>
              </a:spcAft>
              <a:defRPr/>
            </a:pPr>
            <a:r>
              <a:rPr lang="zh-CN" altLang="en-US" sz="2000" b="1">
                <a:latin typeface="Times New Roman" panose="02020603050405020304" pitchFamily="18" charset="0"/>
                <a:ea typeface="楷体_GB2312" pitchFamily="49" charset="-122"/>
                <a:cs typeface="Arial" panose="020B0604020202020204" pitchFamily="34" charset="0"/>
              </a:rPr>
              <a:t>其句型总可以表示成这样的形式：      ＃Ｎ</a:t>
            </a:r>
            <a:r>
              <a:rPr lang="zh-CN" altLang="en-US" sz="2000" b="1" baseline="-25000">
                <a:latin typeface="Times New Roman" panose="02020603050405020304" pitchFamily="18" charset="0"/>
                <a:ea typeface="楷体_GB2312" pitchFamily="49" charset="-122"/>
                <a:cs typeface="Arial" panose="020B0604020202020204" pitchFamily="34" charset="0"/>
              </a:rPr>
              <a:t>１</a:t>
            </a:r>
            <a:r>
              <a:rPr lang="en-US" altLang="zh-CN" sz="2000" b="1">
                <a:latin typeface="Times New Roman" panose="02020603050405020304" pitchFamily="18" charset="0"/>
                <a:ea typeface="楷体_GB2312" pitchFamily="49" charset="-122"/>
                <a:cs typeface="Arial" panose="020B0604020202020204" pitchFamily="34" charset="0"/>
              </a:rPr>
              <a:t>a</a:t>
            </a:r>
            <a:r>
              <a:rPr lang="zh-CN" altLang="en-US" sz="2000" b="1" baseline="-25000">
                <a:latin typeface="Times New Roman" panose="02020603050405020304" pitchFamily="18" charset="0"/>
                <a:ea typeface="楷体_GB2312" pitchFamily="49" charset="-122"/>
                <a:cs typeface="Arial" panose="020B0604020202020204" pitchFamily="34" charset="0"/>
              </a:rPr>
              <a:t>１</a:t>
            </a:r>
            <a:r>
              <a:rPr lang="zh-CN" altLang="en-US" sz="2000" b="1">
                <a:latin typeface="Times New Roman" panose="02020603050405020304" pitchFamily="18" charset="0"/>
                <a:ea typeface="楷体_GB2312" pitchFamily="49" charset="-122"/>
                <a:cs typeface="Arial" panose="020B0604020202020204" pitchFamily="34" charset="0"/>
              </a:rPr>
              <a:t>Ｎ</a:t>
            </a:r>
            <a:r>
              <a:rPr lang="zh-CN" altLang="en-US" sz="2000" b="1" baseline="-25000">
                <a:latin typeface="Times New Roman" panose="02020603050405020304" pitchFamily="18" charset="0"/>
                <a:ea typeface="楷体_GB2312" pitchFamily="49" charset="-122"/>
                <a:cs typeface="Arial" panose="020B0604020202020204" pitchFamily="34" charset="0"/>
              </a:rPr>
              <a:t>２</a:t>
            </a:r>
            <a:r>
              <a:rPr lang="en-US" altLang="zh-CN" sz="2000" b="1">
                <a:latin typeface="Times New Roman" panose="02020603050405020304" pitchFamily="18" charset="0"/>
                <a:ea typeface="楷体_GB2312" pitchFamily="49" charset="-122"/>
                <a:cs typeface="Arial" panose="020B0604020202020204" pitchFamily="34" charset="0"/>
              </a:rPr>
              <a:t>a</a:t>
            </a:r>
            <a:r>
              <a:rPr lang="zh-CN" altLang="en-US" sz="2000" b="1" baseline="-25000">
                <a:latin typeface="Times New Roman" panose="02020603050405020304" pitchFamily="18" charset="0"/>
                <a:ea typeface="楷体_GB2312" pitchFamily="49" charset="-122"/>
                <a:cs typeface="Arial" panose="020B0604020202020204" pitchFamily="34" charset="0"/>
              </a:rPr>
              <a:t>２</a:t>
            </a:r>
            <a:r>
              <a:rPr lang="en-US" altLang="zh-CN" sz="2000" b="1">
                <a:latin typeface="Times New Roman" panose="02020603050405020304" pitchFamily="18" charset="0"/>
                <a:ea typeface="楷体_GB2312" pitchFamily="49" charset="-122"/>
                <a:cs typeface="Arial" panose="020B0604020202020204" pitchFamily="34" charset="0"/>
              </a:rPr>
              <a:t>…</a:t>
            </a:r>
            <a:r>
              <a:rPr lang="zh-CN" altLang="en-US" sz="2000" b="1">
                <a:latin typeface="Times New Roman" panose="02020603050405020304" pitchFamily="18" charset="0"/>
                <a:ea typeface="楷体_GB2312" pitchFamily="49" charset="-122"/>
                <a:cs typeface="Arial" panose="020B0604020202020204" pitchFamily="34" charset="0"/>
              </a:rPr>
              <a:t>Ｎ</a:t>
            </a:r>
            <a:r>
              <a:rPr lang="en-US" altLang="zh-CN" sz="2000" b="1" baseline="-25000">
                <a:latin typeface="Times New Roman" panose="02020603050405020304" pitchFamily="18" charset="0"/>
                <a:ea typeface="楷体_GB2312" pitchFamily="49" charset="-122"/>
                <a:cs typeface="Arial" panose="020B0604020202020204" pitchFamily="34" charset="0"/>
              </a:rPr>
              <a:t>n</a:t>
            </a:r>
            <a:r>
              <a:rPr lang="en-US" altLang="zh-CN" sz="2000" b="1">
                <a:latin typeface="Times New Roman" panose="02020603050405020304" pitchFamily="18" charset="0"/>
                <a:ea typeface="楷体_GB2312" pitchFamily="49" charset="-122"/>
                <a:cs typeface="Arial" panose="020B0604020202020204" pitchFamily="34" charset="0"/>
              </a:rPr>
              <a:t>a</a:t>
            </a:r>
            <a:r>
              <a:rPr lang="en-US" altLang="zh-CN" sz="2000" b="1" baseline="-25000">
                <a:latin typeface="Times New Roman" panose="02020603050405020304" pitchFamily="18" charset="0"/>
                <a:ea typeface="楷体_GB2312" pitchFamily="49" charset="-122"/>
                <a:cs typeface="Arial" panose="020B0604020202020204" pitchFamily="34" charset="0"/>
              </a:rPr>
              <a:t>n</a:t>
            </a:r>
            <a:r>
              <a:rPr lang="zh-CN" altLang="en-US" sz="2000" b="1">
                <a:latin typeface="Times New Roman" panose="02020603050405020304" pitchFamily="18" charset="0"/>
                <a:ea typeface="楷体_GB2312" pitchFamily="49" charset="-122"/>
                <a:cs typeface="Arial" panose="020B0604020202020204" pitchFamily="34" charset="0"/>
              </a:rPr>
              <a:t>Ｎ</a:t>
            </a:r>
            <a:r>
              <a:rPr lang="en-US" altLang="zh-CN" sz="2000" b="1" baseline="-25000">
                <a:latin typeface="Times New Roman" panose="02020603050405020304" pitchFamily="18" charset="0"/>
                <a:ea typeface="楷体_GB2312" pitchFamily="49" charset="-122"/>
                <a:cs typeface="Arial" panose="020B0604020202020204" pitchFamily="34" charset="0"/>
              </a:rPr>
              <a:t>n</a:t>
            </a:r>
            <a:r>
              <a:rPr lang="zh-CN" altLang="en-US" sz="2000" b="1" baseline="-25000">
                <a:latin typeface="Times New Roman" panose="02020603050405020304" pitchFamily="18" charset="0"/>
                <a:ea typeface="楷体_GB2312" pitchFamily="49" charset="-122"/>
                <a:cs typeface="Arial" panose="020B0604020202020204" pitchFamily="34" charset="0"/>
              </a:rPr>
              <a:t>＋</a:t>
            </a:r>
            <a:r>
              <a:rPr lang="en-US" altLang="zh-CN" sz="2000" b="1" baseline="-25000">
                <a:latin typeface="Times New Roman" panose="02020603050405020304" pitchFamily="18" charset="0"/>
                <a:ea typeface="楷体_GB2312" pitchFamily="49" charset="-122"/>
                <a:cs typeface="Arial" panose="020B0604020202020204" pitchFamily="34" charset="0"/>
              </a:rPr>
              <a:t>1</a:t>
            </a:r>
            <a:r>
              <a:rPr lang="zh-CN" altLang="en-US" sz="2000" b="1">
                <a:latin typeface="Times New Roman" panose="02020603050405020304" pitchFamily="18" charset="0"/>
                <a:ea typeface="楷体_GB2312" pitchFamily="49" charset="-122"/>
                <a:cs typeface="Arial" panose="020B0604020202020204" pitchFamily="34" charset="0"/>
              </a:rPr>
              <a:t>＃ </a:t>
            </a:r>
          </a:p>
          <a:p>
            <a:pPr algn="just">
              <a:lnSpc>
                <a:spcPct val="130000"/>
              </a:lnSpc>
              <a:spcAft>
                <a:spcPct val="20000"/>
              </a:spcAft>
              <a:defRPr/>
            </a:pPr>
            <a:r>
              <a:rPr lang="zh-CN" altLang="en-US" sz="2000" b="1">
                <a:latin typeface="Times New Roman" panose="02020603050405020304" pitchFamily="18" charset="0"/>
                <a:ea typeface="楷体_GB2312" pitchFamily="49" charset="-122"/>
                <a:cs typeface="Arial" panose="020B0604020202020204" pitchFamily="34" charset="0"/>
              </a:rPr>
              <a:t>其中</a:t>
            </a:r>
            <a:r>
              <a:rPr lang="en-US" altLang="zh-CN" sz="2000" b="1">
                <a:latin typeface="Times New Roman" panose="02020603050405020304" pitchFamily="18" charset="0"/>
                <a:ea typeface="楷体_GB2312" pitchFamily="49" charset="-122"/>
                <a:cs typeface="Arial" panose="020B0604020202020204" pitchFamily="34" charset="0"/>
              </a:rPr>
              <a:t>a</a:t>
            </a:r>
            <a:r>
              <a:rPr lang="en-US" altLang="zh-CN" sz="2000" b="1" baseline="-25000">
                <a:latin typeface="Times New Roman" panose="02020603050405020304" pitchFamily="18" charset="0"/>
                <a:ea typeface="楷体_GB2312" pitchFamily="49" charset="-122"/>
                <a:cs typeface="Arial" panose="020B0604020202020204" pitchFamily="34" charset="0"/>
              </a:rPr>
              <a:t>i</a:t>
            </a:r>
            <a:r>
              <a:rPr lang="zh-CN" altLang="en-US" sz="2000" b="1">
                <a:latin typeface="Times New Roman" panose="02020603050405020304" pitchFamily="18" charset="0"/>
                <a:ea typeface="楷体_GB2312" pitchFamily="49" charset="-122"/>
                <a:cs typeface="Arial" panose="020B0604020202020204" pitchFamily="34" charset="0"/>
              </a:rPr>
              <a:t>为终结符号，Ｎ</a:t>
            </a:r>
            <a:r>
              <a:rPr lang="en-US" altLang="zh-CN" sz="2000" b="1" baseline="-25000">
                <a:latin typeface="Times New Roman" panose="02020603050405020304" pitchFamily="18" charset="0"/>
                <a:ea typeface="楷体_GB2312" pitchFamily="49" charset="-122"/>
                <a:cs typeface="Arial" panose="020B0604020202020204" pitchFamily="34" charset="0"/>
              </a:rPr>
              <a:t>i</a:t>
            </a:r>
            <a:r>
              <a:rPr lang="zh-CN" altLang="en-US" sz="2000" b="1">
                <a:latin typeface="Times New Roman" panose="02020603050405020304" pitchFamily="18" charset="0"/>
                <a:ea typeface="楷体_GB2312" pitchFamily="49" charset="-122"/>
                <a:cs typeface="Arial" panose="020B0604020202020204" pitchFamily="34" charset="0"/>
              </a:rPr>
              <a:t>是可有可无的非终结符号。 </a:t>
            </a:r>
          </a:p>
        </p:txBody>
      </p:sp>
      <p:sp>
        <p:nvSpPr>
          <p:cNvPr id="575522" name="Text Box 34"/>
          <p:cNvSpPr txBox="1">
            <a:spLocks noChangeArrowheads="1"/>
          </p:cNvSpPr>
          <p:nvPr/>
        </p:nvSpPr>
        <p:spPr bwMode="auto">
          <a:xfrm>
            <a:off x="1885951" y="2925763"/>
            <a:ext cx="8742363" cy="3416320"/>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eaLnBrk="0" hangingPunct="0">
              <a:tabLst>
                <a:tab pos="536575" algn="l"/>
              </a:tabLst>
              <a:defRPr>
                <a:solidFill>
                  <a:schemeClr val="tx1"/>
                </a:solidFill>
                <a:latin typeface="Arial" panose="020B0604020202020204" pitchFamily="34" charset="0"/>
                <a:ea typeface="宋体" panose="02010600030101010101" pitchFamily="2" charset="-122"/>
              </a:defRPr>
            </a:lvl1pPr>
            <a:lvl2pPr marL="2414588" eaLnBrk="0" hangingPunct="0">
              <a:tabLst>
                <a:tab pos="536575" algn="l"/>
              </a:tabLst>
              <a:defRPr>
                <a:solidFill>
                  <a:schemeClr val="tx1"/>
                </a:solidFill>
                <a:latin typeface="Arial" panose="020B0604020202020204" pitchFamily="34" charset="0"/>
                <a:ea typeface="宋体" panose="02010600030101010101" pitchFamily="2" charset="-122"/>
              </a:defRPr>
            </a:lvl2pPr>
            <a:lvl3pPr marL="2593975" eaLnBrk="0" hangingPunct="0">
              <a:tabLst>
                <a:tab pos="536575" algn="l"/>
              </a:tabLst>
              <a:defRPr>
                <a:solidFill>
                  <a:schemeClr val="tx1"/>
                </a:solidFill>
                <a:latin typeface="Arial" panose="020B0604020202020204" pitchFamily="34" charset="0"/>
                <a:ea typeface="宋体" panose="02010600030101010101" pitchFamily="2" charset="-122"/>
              </a:defRPr>
            </a:lvl3pPr>
            <a:lvl4pPr marL="2773363" eaLnBrk="0" hangingPunct="0">
              <a:tabLst>
                <a:tab pos="536575" algn="l"/>
              </a:tabLst>
              <a:defRPr>
                <a:solidFill>
                  <a:schemeClr val="tx1"/>
                </a:solidFill>
                <a:latin typeface="Arial" panose="020B0604020202020204" pitchFamily="34" charset="0"/>
                <a:ea typeface="宋体" panose="02010600030101010101" pitchFamily="2" charset="-122"/>
              </a:defRPr>
            </a:lvl4pPr>
            <a:lvl5pPr marL="2952750" eaLnBrk="0" hangingPunct="0">
              <a:tabLst>
                <a:tab pos="536575" algn="l"/>
              </a:tabLst>
              <a:defRPr>
                <a:solidFill>
                  <a:schemeClr val="tx1"/>
                </a:solidFill>
                <a:latin typeface="Arial" panose="020B0604020202020204" pitchFamily="34" charset="0"/>
                <a:ea typeface="宋体" panose="02010600030101010101" pitchFamily="2" charset="-122"/>
              </a:defRPr>
            </a:lvl5pPr>
            <a:lvl6pPr marL="34099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6pPr>
            <a:lvl7pPr marL="38671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7pPr>
            <a:lvl8pPr marL="43243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8pPr>
            <a:lvl9pPr marL="47815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9pPr>
          </a:lstStyle>
          <a:p>
            <a:pPr algn="just">
              <a:lnSpc>
                <a:spcPct val="135000"/>
              </a:lnSpc>
              <a:defRPr/>
            </a:pPr>
            <a:r>
              <a:rPr lang="zh-CN" altLang="en-US" sz="2000" b="1" dirty="0">
                <a:solidFill>
                  <a:srgbClr val="011893"/>
                </a:solidFill>
                <a:latin typeface="Times New Roman" panose="02020603050405020304" pitchFamily="18" charset="0"/>
                <a:ea typeface="楷体_GB2312" pitchFamily="49" charset="-122"/>
                <a:cs typeface="Arial" panose="020B0604020202020204" pitchFamily="34" charset="0"/>
              </a:rPr>
              <a:t>最左素短语判断定理</a:t>
            </a:r>
            <a:r>
              <a:rPr lang="en-US" altLang="zh-CN" sz="2000" b="1" dirty="0">
                <a:solidFill>
                  <a:srgbClr val="011893"/>
                </a:solidFill>
                <a:latin typeface="Times New Roman" panose="02020603050405020304" pitchFamily="18" charset="0"/>
                <a:ea typeface="楷体_GB2312" pitchFamily="49" charset="-122"/>
                <a:cs typeface="Arial" panose="020B0604020202020204" pitchFamily="34" charset="0"/>
              </a:rPr>
              <a:t>——</a:t>
            </a:r>
          </a:p>
          <a:p>
            <a:pPr algn="just">
              <a:lnSpc>
                <a:spcPct val="135000"/>
              </a:lnSpc>
              <a:defRPr/>
            </a:pPr>
            <a:r>
              <a:rPr lang="zh-CN" altLang="en-US" sz="2000" b="1" dirty="0">
                <a:latin typeface="Times New Roman" panose="02020603050405020304" pitchFamily="18" charset="0"/>
                <a:ea typeface="楷体_GB2312" pitchFamily="49" charset="-122"/>
                <a:cs typeface="Arial" panose="020B0604020202020204" pitchFamily="34" charset="0"/>
              </a:rPr>
              <a:t>一个算符优先文法，其句型的最左素短语是满足如下条件 </a:t>
            </a:r>
          </a:p>
          <a:p>
            <a:pPr algn="just">
              <a:lnSpc>
                <a:spcPct val="135000"/>
              </a:lnSpc>
              <a:defRPr/>
            </a:pPr>
            <a:r>
              <a:rPr lang="zh-CN" altLang="en-US" sz="2000" b="1" dirty="0">
                <a:latin typeface="Times New Roman" panose="02020603050405020304" pitchFamily="18" charset="0"/>
                <a:ea typeface="楷体_GB2312" pitchFamily="49" charset="-122"/>
                <a:cs typeface="Arial" panose="020B0604020202020204" pitchFamily="34" charset="0"/>
              </a:rPr>
              <a:t>          </a:t>
            </a:r>
            <a:r>
              <a:rPr lang="en-US" altLang="zh-CN" sz="2000" b="1" dirty="0">
                <a:latin typeface="Times New Roman" panose="02020603050405020304" pitchFamily="18" charset="0"/>
                <a:ea typeface="楷体_GB2312" pitchFamily="49" charset="-122"/>
                <a:cs typeface="Arial" panose="020B0604020202020204" pitchFamily="34" charset="0"/>
              </a:rPr>
              <a:t>a</a:t>
            </a:r>
            <a:r>
              <a:rPr lang="en-US" altLang="zh-CN" sz="2000" b="1" baseline="-25000" dirty="0">
                <a:latin typeface="Times New Roman" panose="02020603050405020304" pitchFamily="18" charset="0"/>
                <a:ea typeface="楷体_GB2312" pitchFamily="49" charset="-122"/>
                <a:cs typeface="Arial" panose="020B0604020202020204" pitchFamily="34" charset="0"/>
              </a:rPr>
              <a:t>i-1</a:t>
            </a:r>
            <a:r>
              <a:rPr lang="en-US" altLang="zh-CN" sz="2000" b="1" dirty="0">
                <a:latin typeface="Times New Roman" panose="02020603050405020304" pitchFamily="18" charset="0"/>
                <a:ea typeface="楷体_GB2312" pitchFamily="49" charset="-122"/>
                <a:cs typeface="Arial" panose="020B0604020202020204" pitchFamily="34" charset="0"/>
              </a:rPr>
              <a:t>·&lt; </a:t>
            </a:r>
            <a:r>
              <a:rPr lang="en-US" altLang="zh-CN" sz="2000" b="1" dirty="0" err="1">
                <a:latin typeface="Times New Roman" panose="02020603050405020304" pitchFamily="18" charset="0"/>
                <a:ea typeface="楷体_GB2312" pitchFamily="49" charset="-122"/>
                <a:cs typeface="Arial" panose="020B0604020202020204" pitchFamily="34" charset="0"/>
              </a:rPr>
              <a:t>a</a:t>
            </a:r>
            <a:r>
              <a:rPr lang="en-US" altLang="zh-CN" sz="2000" b="1" baseline="-25000" dirty="0" err="1">
                <a:latin typeface="Times New Roman" panose="02020603050405020304" pitchFamily="18" charset="0"/>
                <a:ea typeface="楷体_GB2312" pitchFamily="49" charset="-122"/>
                <a:cs typeface="Arial" panose="020B0604020202020204" pitchFamily="34" charset="0"/>
              </a:rPr>
              <a:t>i</a:t>
            </a:r>
            <a:r>
              <a:rPr lang="en-US" altLang="zh-CN" sz="2000" b="1" baseline="-25000" dirty="0">
                <a:latin typeface="Times New Roman" panose="02020603050405020304" pitchFamily="18" charset="0"/>
                <a:ea typeface="楷体_GB2312" pitchFamily="49" charset="-122"/>
                <a:cs typeface="Arial" panose="020B0604020202020204" pitchFamily="34" charset="0"/>
              </a:rPr>
              <a:t> </a:t>
            </a:r>
            <a:r>
              <a:rPr lang="en-US" altLang="zh-CN" sz="2000" b="1" dirty="0">
                <a:latin typeface="Times New Roman" panose="02020603050405020304" pitchFamily="18" charset="0"/>
                <a:ea typeface="楷体_GB2312" pitchFamily="49" charset="-122"/>
                <a:cs typeface="Arial" panose="020B0604020202020204" pitchFamily="34" charset="0"/>
              </a:rPr>
              <a:t>, </a:t>
            </a:r>
            <a:r>
              <a:rPr lang="en-US" altLang="zh-CN" sz="2000" b="1" dirty="0" err="1">
                <a:latin typeface="Times New Roman" panose="02020603050405020304" pitchFamily="18" charset="0"/>
                <a:ea typeface="楷体_GB2312" pitchFamily="49" charset="-122"/>
                <a:cs typeface="Arial" panose="020B0604020202020204" pitchFamily="34" charset="0"/>
              </a:rPr>
              <a:t>a</a:t>
            </a:r>
            <a:r>
              <a:rPr lang="en-US" altLang="zh-CN" sz="2000" b="1" baseline="-25000" dirty="0" err="1">
                <a:latin typeface="Times New Roman" panose="02020603050405020304" pitchFamily="18" charset="0"/>
                <a:ea typeface="楷体_GB2312" pitchFamily="49" charset="-122"/>
                <a:cs typeface="Arial" panose="020B0604020202020204" pitchFamily="34" charset="0"/>
              </a:rPr>
              <a:t>i</a:t>
            </a:r>
            <a:r>
              <a:rPr lang="en-US" altLang="zh-CN" sz="2000" b="1" dirty="0">
                <a:latin typeface="Times New Roman" panose="02020603050405020304" pitchFamily="18" charset="0"/>
                <a:ea typeface="楷体_GB2312" pitchFamily="49" charset="-122"/>
                <a:cs typeface="Arial" panose="020B0604020202020204" pitchFamily="34" charset="0"/>
              </a:rPr>
              <a:t> 〧 a</a:t>
            </a:r>
            <a:r>
              <a:rPr lang="en-US" altLang="zh-CN" sz="2000" b="1" baseline="-25000" dirty="0">
                <a:latin typeface="Times New Roman" panose="02020603050405020304" pitchFamily="18" charset="0"/>
                <a:ea typeface="楷体_GB2312" pitchFamily="49" charset="-122"/>
                <a:cs typeface="Arial" panose="020B0604020202020204" pitchFamily="34" charset="0"/>
              </a:rPr>
              <a:t>i+1 </a:t>
            </a:r>
            <a:r>
              <a:rPr lang="en-US" altLang="zh-CN" sz="2000" b="1" dirty="0">
                <a:latin typeface="Times New Roman" panose="02020603050405020304" pitchFamily="18" charset="0"/>
                <a:ea typeface="楷体_GB2312" pitchFamily="49" charset="-122"/>
                <a:cs typeface="Arial" panose="020B0604020202020204" pitchFamily="34" charset="0"/>
              </a:rPr>
              <a:t>, … , a</a:t>
            </a:r>
            <a:r>
              <a:rPr lang="en-US" altLang="zh-CN" sz="2000" b="1" baseline="-25000" dirty="0">
                <a:latin typeface="Times New Roman" panose="02020603050405020304" pitchFamily="18" charset="0"/>
                <a:ea typeface="楷体_GB2312" pitchFamily="49" charset="-122"/>
                <a:cs typeface="Arial" panose="020B0604020202020204" pitchFamily="34" charset="0"/>
              </a:rPr>
              <a:t>j-1</a:t>
            </a:r>
            <a:r>
              <a:rPr lang="en-US" altLang="zh-CN" sz="2000" b="1" dirty="0">
                <a:latin typeface="Times New Roman" panose="02020603050405020304" pitchFamily="18" charset="0"/>
                <a:ea typeface="楷体_GB2312" pitchFamily="49" charset="-122"/>
                <a:cs typeface="Arial" panose="020B0604020202020204" pitchFamily="34" charset="0"/>
              </a:rPr>
              <a:t>〧a</a:t>
            </a:r>
            <a:r>
              <a:rPr lang="en-US" altLang="zh-CN" sz="2000" b="1" baseline="-25000" dirty="0">
                <a:latin typeface="Times New Roman" panose="02020603050405020304" pitchFamily="18" charset="0"/>
                <a:ea typeface="楷体_GB2312" pitchFamily="49" charset="-122"/>
                <a:cs typeface="Arial" panose="020B0604020202020204" pitchFamily="34" charset="0"/>
              </a:rPr>
              <a:t>j </a:t>
            </a:r>
            <a:r>
              <a:rPr lang="en-US" altLang="zh-CN" sz="2000" b="1" dirty="0">
                <a:latin typeface="Times New Roman" panose="02020603050405020304" pitchFamily="18" charset="0"/>
                <a:ea typeface="楷体_GB2312" pitchFamily="49" charset="-122"/>
                <a:cs typeface="Arial" panose="020B0604020202020204" pitchFamily="34" charset="0"/>
              </a:rPr>
              <a:t>, </a:t>
            </a:r>
            <a:r>
              <a:rPr lang="en-US" altLang="zh-CN" sz="2000" b="1" dirty="0" err="1">
                <a:latin typeface="Times New Roman" panose="02020603050405020304" pitchFamily="18" charset="0"/>
                <a:ea typeface="楷体_GB2312" pitchFamily="49" charset="-122"/>
                <a:cs typeface="Arial" panose="020B0604020202020204" pitchFamily="34" charset="0"/>
              </a:rPr>
              <a:t>a</a:t>
            </a:r>
            <a:r>
              <a:rPr lang="en-US" altLang="zh-CN" sz="2000" b="1" baseline="-25000" dirty="0" err="1">
                <a:latin typeface="Times New Roman" panose="02020603050405020304" pitchFamily="18" charset="0"/>
                <a:ea typeface="楷体_GB2312" pitchFamily="49" charset="-122"/>
                <a:cs typeface="Arial" panose="020B0604020202020204" pitchFamily="34" charset="0"/>
              </a:rPr>
              <a:t>j</a:t>
            </a:r>
            <a:r>
              <a:rPr lang="en-US" altLang="zh-CN" sz="2000" b="1" dirty="0">
                <a:latin typeface="Times New Roman" panose="02020603050405020304" pitchFamily="18" charset="0"/>
                <a:ea typeface="楷体_GB2312" pitchFamily="49" charset="-122"/>
                <a:cs typeface="Arial" panose="020B0604020202020204" pitchFamily="34" charset="0"/>
              </a:rPr>
              <a:t> &gt;· a</a:t>
            </a:r>
            <a:r>
              <a:rPr lang="en-US" altLang="zh-CN" sz="2000" b="1" baseline="-25000" dirty="0">
                <a:latin typeface="Times New Roman" panose="02020603050405020304" pitchFamily="18" charset="0"/>
                <a:ea typeface="楷体_GB2312" pitchFamily="49" charset="-122"/>
                <a:cs typeface="Arial" panose="020B0604020202020204" pitchFamily="34" charset="0"/>
              </a:rPr>
              <a:t>j+1</a:t>
            </a:r>
            <a:r>
              <a:rPr lang="en-US" altLang="zh-CN" sz="2000" b="1" dirty="0">
                <a:latin typeface="Times New Roman" panose="02020603050405020304" pitchFamily="18" charset="0"/>
                <a:ea typeface="楷体_GB2312" pitchFamily="49" charset="-122"/>
                <a:cs typeface="Arial" panose="020B0604020202020204" pitchFamily="34" charset="0"/>
              </a:rPr>
              <a:t> </a:t>
            </a:r>
          </a:p>
          <a:p>
            <a:pPr algn="just">
              <a:lnSpc>
                <a:spcPct val="135000"/>
              </a:lnSpc>
              <a:defRPr/>
            </a:pPr>
            <a:r>
              <a:rPr lang="zh-CN" altLang="en-US" sz="2000" b="1" dirty="0">
                <a:latin typeface="Times New Roman" panose="02020603050405020304" pitchFamily="18" charset="0"/>
                <a:ea typeface="楷体_GB2312" pitchFamily="49" charset="-122"/>
                <a:cs typeface="Arial" panose="020B0604020202020204" pitchFamily="34" charset="0"/>
              </a:rPr>
              <a:t>的最左子串 Ｎ</a:t>
            </a:r>
            <a:r>
              <a:rPr lang="en-US" altLang="zh-CN" sz="2000" b="1" baseline="-25000" dirty="0" err="1">
                <a:latin typeface="Times New Roman" panose="02020603050405020304" pitchFamily="18" charset="0"/>
                <a:ea typeface="楷体_GB2312" pitchFamily="49" charset="-122"/>
                <a:cs typeface="Arial" panose="020B0604020202020204" pitchFamily="34" charset="0"/>
              </a:rPr>
              <a:t>i</a:t>
            </a:r>
            <a:r>
              <a:rPr lang="en-US" altLang="zh-CN" sz="2000" b="1" baseline="-25000" dirty="0">
                <a:latin typeface="Times New Roman" panose="02020603050405020304" pitchFamily="18" charset="0"/>
                <a:ea typeface="楷体_GB2312" pitchFamily="49" charset="-122"/>
                <a:cs typeface="Arial" panose="020B0604020202020204" pitchFamily="34" charset="0"/>
              </a:rPr>
              <a:t> </a:t>
            </a:r>
            <a:r>
              <a:rPr lang="en-US" altLang="zh-CN" sz="2000" b="1" dirty="0" err="1">
                <a:latin typeface="Times New Roman" panose="02020603050405020304" pitchFamily="18" charset="0"/>
                <a:ea typeface="楷体_GB2312" pitchFamily="49" charset="-122"/>
                <a:cs typeface="Arial" panose="020B0604020202020204" pitchFamily="34" charset="0"/>
              </a:rPr>
              <a:t>a</a:t>
            </a:r>
            <a:r>
              <a:rPr lang="en-US" altLang="zh-CN" sz="2000" b="1" baseline="-25000" dirty="0" err="1">
                <a:latin typeface="Times New Roman" panose="02020603050405020304" pitchFamily="18" charset="0"/>
                <a:ea typeface="楷体_GB2312" pitchFamily="49" charset="-122"/>
                <a:cs typeface="Arial" panose="020B0604020202020204" pitchFamily="34" charset="0"/>
              </a:rPr>
              <a:t>i</a:t>
            </a:r>
            <a:r>
              <a:rPr lang="en-US" altLang="zh-CN" sz="2000" b="1" baseline="-25000" dirty="0">
                <a:latin typeface="Times New Roman" panose="02020603050405020304" pitchFamily="18" charset="0"/>
                <a:ea typeface="楷体_GB2312" pitchFamily="49" charset="-122"/>
                <a:cs typeface="Arial" panose="020B0604020202020204" pitchFamily="34" charset="0"/>
              </a:rPr>
              <a:t> </a:t>
            </a:r>
            <a:r>
              <a:rPr lang="en-US" altLang="zh-CN" sz="2000" b="1" dirty="0">
                <a:latin typeface="Times New Roman" panose="02020603050405020304" pitchFamily="18" charset="0"/>
                <a:ea typeface="楷体_GB2312" pitchFamily="49" charset="-122"/>
                <a:cs typeface="Arial" panose="020B0604020202020204" pitchFamily="34" charset="0"/>
              </a:rPr>
              <a:t>N</a:t>
            </a:r>
            <a:r>
              <a:rPr lang="en-US" altLang="zh-CN" sz="2000" b="1" baseline="-25000" dirty="0">
                <a:latin typeface="Times New Roman" panose="02020603050405020304" pitchFamily="18" charset="0"/>
                <a:ea typeface="楷体_GB2312" pitchFamily="49" charset="-122"/>
                <a:cs typeface="Arial" panose="020B0604020202020204" pitchFamily="34" charset="0"/>
              </a:rPr>
              <a:t>i+1 </a:t>
            </a:r>
            <a:r>
              <a:rPr lang="en-US" altLang="zh-CN" sz="2000" b="1" dirty="0">
                <a:latin typeface="Times New Roman" panose="02020603050405020304" pitchFamily="18" charset="0"/>
                <a:ea typeface="楷体_GB2312" pitchFamily="49" charset="-122"/>
                <a:cs typeface="Arial" panose="020B0604020202020204" pitchFamily="34" charset="0"/>
              </a:rPr>
              <a:t>a</a:t>
            </a:r>
            <a:r>
              <a:rPr lang="en-US" altLang="zh-CN" sz="2000" b="1" baseline="-25000" dirty="0">
                <a:latin typeface="Times New Roman" panose="02020603050405020304" pitchFamily="18" charset="0"/>
                <a:ea typeface="楷体_GB2312" pitchFamily="49" charset="-122"/>
                <a:cs typeface="Arial" panose="020B0604020202020204" pitchFamily="34" charset="0"/>
              </a:rPr>
              <a:t>i+1 </a:t>
            </a:r>
            <a:r>
              <a:rPr lang="en-US" altLang="zh-CN" sz="2000" b="1" dirty="0">
                <a:latin typeface="Times New Roman" panose="02020603050405020304" pitchFamily="18" charset="0"/>
                <a:ea typeface="楷体_GB2312" pitchFamily="49" charset="-122"/>
                <a:cs typeface="Arial" panose="020B0604020202020204" pitchFamily="34" charset="0"/>
              </a:rPr>
              <a:t>… </a:t>
            </a:r>
            <a:r>
              <a:rPr lang="en-US" altLang="zh-CN" sz="2000" b="1" dirty="0" err="1">
                <a:latin typeface="Times New Roman" panose="02020603050405020304" pitchFamily="18" charset="0"/>
                <a:ea typeface="楷体_GB2312" pitchFamily="49" charset="-122"/>
                <a:cs typeface="Arial" panose="020B0604020202020204" pitchFamily="34" charset="0"/>
              </a:rPr>
              <a:t>N</a:t>
            </a:r>
            <a:r>
              <a:rPr lang="en-US" altLang="zh-CN" sz="2000" b="1" baseline="-25000" dirty="0" err="1">
                <a:latin typeface="Times New Roman" panose="02020603050405020304" pitchFamily="18" charset="0"/>
                <a:ea typeface="楷体_GB2312" pitchFamily="49" charset="-122"/>
                <a:cs typeface="Arial" panose="020B0604020202020204" pitchFamily="34" charset="0"/>
              </a:rPr>
              <a:t>j</a:t>
            </a:r>
            <a:r>
              <a:rPr lang="zh-CN" altLang="en-US" sz="2000" b="1" baseline="-25000" dirty="0">
                <a:latin typeface="Times New Roman" panose="02020603050405020304" pitchFamily="18" charset="0"/>
                <a:ea typeface="楷体_GB2312" pitchFamily="49" charset="-122"/>
                <a:cs typeface="Arial" panose="020B0604020202020204" pitchFamily="34" charset="0"/>
              </a:rPr>
              <a:t>－</a:t>
            </a:r>
            <a:r>
              <a:rPr lang="en-US" altLang="zh-CN" sz="2000" b="1" baseline="-25000" dirty="0">
                <a:latin typeface="Times New Roman" panose="02020603050405020304" pitchFamily="18" charset="0"/>
                <a:ea typeface="楷体_GB2312" pitchFamily="49" charset="-122"/>
                <a:cs typeface="Arial" panose="020B0604020202020204" pitchFamily="34" charset="0"/>
              </a:rPr>
              <a:t>1 </a:t>
            </a:r>
            <a:r>
              <a:rPr lang="en-US" altLang="zh-CN" sz="2000" b="1" dirty="0" err="1">
                <a:latin typeface="Times New Roman" panose="02020603050405020304" pitchFamily="18" charset="0"/>
                <a:ea typeface="楷体_GB2312" pitchFamily="49" charset="-122"/>
                <a:cs typeface="Arial" panose="020B0604020202020204" pitchFamily="34" charset="0"/>
              </a:rPr>
              <a:t>a</a:t>
            </a:r>
            <a:r>
              <a:rPr lang="en-US" altLang="zh-CN" sz="2000" b="1" baseline="-25000" dirty="0" err="1">
                <a:latin typeface="Times New Roman" panose="02020603050405020304" pitchFamily="18" charset="0"/>
                <a:ea typeface="楷体_GB2312" pitchFamily="49" charset="-122"/>
                <a:cs typeface="Arial" panose="020B0604020202020204" pitchFamily="34" charset="0"/>
              </a:rPr>
              <a:t>j</a:t>
            </a:r>
            <a:r>
              <a:rPr lang="zh-CN" altLang="en-US" sz="2000" b="1" baseline="-25000" dirty="0">
                <a:latin typeface="Times New Roman" panose="02020603050405020304" pitchFamily="18" charset="0"/>
                <a:ea typeface="楷体_GB2312" pitchFamily="49" charset="-122"/>
                <a:cs typeface="Arial" panose="020B0604020202020204" pitchFamily="34" charset="0"/>
              </a:rPr>
              <a:t>－</a:t>
            </a:r>
            <a:r>
              <a:rPr lang="en-US" altLang="zh-CN" sz="2000" b="1" baseline="-25000" dirty="0">
                <a:latin typeface="Times New Roman" panose="02020603050405020304" pitchFamily="18" charset="0"/>
                <a:ea typeface="楷体_GB2312" pitchFamily="49" charset="-122"/>
                <a:cs typeface="Arial" panose="020B0604020202020204" pitchFamily="34" charset="0"/>
              </a:rPr>
              <a:t>1 </a:t>
            </a:r>
            <a:r>
              <a:rPr lang="en-US" altLang="zh-CN" sz="2000" b="1" dirty="0" err="1">
                <a:latin typeface="Times New Roman" panose="02020603050405020304" pitchFamily="18" charset="0"/>
                <a:ea typeface="楷体_GB2312" pitchFamily="49" charset="-122"/>
                <a:cs typeface="Arial" panose="020B0604020202020204" pitchFamily="34" charset="0"/>
              </a:rPr>
              <a:t>N</a:t>
            </a:r>
            <a:r>
              <a:rPr lang="en-US" altLang="zh-CN" sz="2000" b="1" baseline="-25000" dirty="0" err="1">
                <a:latin typeface="Times New Roman" panose="02020603050405020304" pitchFamily="18" charset="0"/>
                <a:ea typeface="楷体_GB2312" pitchFamily="49" charset="-122"/>
                <a:cs typeface="Arial" panose="020B0604020202020204" pitchFamily="34" charset="0"/>
              </a:rPr>
              <a:t>j</a:t>
            </a:r>
            <a:r>
              <a:rPr lang="en-US" altLang="zh-CN" sz="2000" b="1" baseline="-25000" dirty="0">
                <a:latin typeface="Times New Roman" panose="02020603050405020304" pitchFamily="18" charset="0"/>
                <a:ea typeface="楷体_GB2312" pitchFamily="49" charset="-122"/>
                <a:cs typeface="Arial" panose="020B0604020202020204" pitchFamily="34" charset="0"/>
              </a:rPr>
              <a:t> </a:t>
            </a:r>
            <a:r>
              <a:rPr lang="en-US" altLang="zh-CN" sz="2000" b="1" dirty="0" err="1">
                <a:latin typeface="Times New Roman" panose="02020603050405020304" pitchFamily="18" charset="0"/>
                <a:ea typeface="楷体_GB2312" pitchFamily="49" charset="-122"/>
                <a:cs typeface="Arial" panose="020B0604020202020204" pitchFamily="34" charset="0"/>
              </a:rPr>
              <a:t>a</a:t>
            </a:r>
            <a:r>
              <a:rPr lang="en-US" altLang="zh-CN" sz="2000" b="1" baseline="-25000" dirty="0" err="1">
                <a:latin typeface="Times New Roman" panose="02020603050405020304" pitchFamily="18" charset="0"/>
                <a:ea typeface="楷体_GB2312" pitchFamily="49" charset="-122"/>
                <a:cs typeface="Arial" panose="020B0604020202020204" pitchFamily="34" charset="0"/>
              </a:rPr>
              <a:t>j</a:t>
            </a:r>
            <a:r>
              <a:rPr lang="en-US" altLang="zh-CN" sz="2000" b="1" baseline="-25000" dirty="0">
                <a:latin typeface="Times New Roman" panose="02020603050405020304" pitchFamily="18" charset="0"/>
                <a:ea typeface="楷体_GB2312" pitchFamily="49" charset="-122"/>
                <a:cs typeface="Arial" panose="020B0604020202020204" pitchFamily="34" charset="0"/>
              </a:rPr>
              <a:t> </a:t>
            </a:r>
            <a:r>
              <a:rPr lang="en-US" altLang="zh-CN" sz="2000" b="1" dirty="0">
                <a:latin typeface="Times New Roman" panose="02020603050405020304" pitchFamily="18" charset="0"/>
                <a:ea typeface="楷体_GB2312" pitchFamily="49" charset="-122"/>
                <a:cs typeface="Arial" panose="020B0604020202020204" pitchFamily="34" charset="0"/>
              </a:rPr>
              <a:t>N</a:t>
            </a:r>
            <a:r>
              <a:rPr lang="en-US" altLang="zh-CN" sz="2000" b="1" baseline="-25000" dirty="0">
                <a:latin typeface="Times New Roman" panose="02020603050405020304" pitchFamily="18" charset="0"/>
                <a:ea typeface="楷体_GB2312" pitchFamily="49" charset="-122"/>
                <a:cs typeface="Arial" panose="020B0604020202020204" pitchFamily="34" charset="0"/>
              </a:rPr>
              <a:t>j+1</a:t>
            </a:r>
            <a:r>
              <a:rPr lang="en-US" altLang="zh-CN" sz="2000" b="1" dirty="0">
                <a:latin typeface="Times New Roman" panose="02020603050405020304" pitchFamily="18" charset="0"/>
                <a:ea typeface="楷体_GB2312" pitchFamily="49" charset="-122"/>
                <a:cs typeface="Arial" panose="020B0604020202020204" pitchFamily="34" charset="0"/>
              </a:rPr>
              <a:t></a:t>
            </a:r>
          </a:p>
          <a:p>
            <a:pPr algn="just">
              <a:lnSpc>
                <a:spcPct val="135000"/>
              </a:lnSpc>
              <a:defRPr/>
            </a:pPr>
            <a:r>
              <a:rPr lang="zh-CN" altLang="en-US" sz="2000" b="1" dirty="0">
                <a:latin typeface="Times New Roman" panose="02020603050405020304" pitchFamily="18" charset="0"/>
                <a:ea typeface="楷体_GB2312" pitchFamily="49" charset="-122"/>
                <a:cs typeface="Arial" panose="020B0604020202020204" pitchFamily="34" charset="0"/>
              </a:rPr>
              <a:t>例如，刚才讨论文法</a:t>
            </a:r>
            <a:r>
              <a:rPr lang="en-US" altLang="zh-CN" sz="2000" b="1" dirty="0">
                <a:latin typeface="Times New Roman" panose="02020603050405020304" pitchFamily="18" charset="0"/>
                <a:ea typeface="楷体_GB2312" pitchFamily="49" charset="-122"/>
                <a:cs typeface="Arial" panose="020B0604020202020204" pitchFamily="34" charset="0"/>
              </a:rPr>
              <a:t>G[E]</a:t>
            </a:r>
            <a:r>
              <a:rPr lang="zh-CN" altLang="en-US" sz="2000" b="1" dirty="0">
                <a:latin typeface="Times New Roman" panose="02020603050405020304" pitchFamily="18" charset="0"/>
                <a:ea typeface="楷体_GB2312" pitchFamily="49" charset="-122"/>
                <a:cs typeface="Arial" panose="020B0604020202020204" pitchFamily="34" charset="0"/>
              </a:rPr>
              <a:t>的句型    ＃</a:t>
            </a:r>
            <a:r>
              <a:rPr lang="en-US" altLang="zh-CN" sz="2000" b="1" dirty="0">
                <a:latin typeface="Times New Roman" panose="02020603050405020304" pitchFamily="18" charset="0"/>
                <a:ea typeface="楷体_GB2312" pitchFamily="49" charset="-122"/>
                <a:cs typeface="Arial" panose="020B0604020202020204" pitchFamily="34" charset="0"/>
              </a:rPr>
              <a:t>T</a:t>
            </a:r>
            <a:r>
              <a:rPr lang="zh-CN" altLang="en-US" sz="2000" b="1" dirty="0">
                <a:latin typeface="Times New Roman" panose="02020603050405020304" pitchFamily="18" charset="0"/>
                <a:ea typeface="楷体_GB2312" pitchFamily="49" charset="-122"/>
                <a:cs typeface="Arial" panose="020B0604020202020204" pitchFamily="34" charset="0"/>
              </a:rPr>
              <a:t>＋</a:t>
            </a:r>
            <a:r>
              <a:rPr lang="en-US" altLang="zh-CN" sz="2000" b="1" dirty="0">
                <a:latin typeface="Times New Roman" panose="02020603050405020304" pitchFamily="18" charset="0"/>
                <a:ea typeface="楷体_GB2312" pitchFamily="49" charset="-122"/>
                <a:cs typeface="Arial" panose="020B0604020202020204" pitchFamily="34" charset="0"/>
              </a:rPr>
              <a:t>T * F + </a:t>
            </a:r>
            <a:r>
              <a:rPr lang="en-US" altLang="zh-CN" sz="2000" b="1" dirty="0" err="1">
                <a:latin typeface="Times New Roman" panose="02020603050405020304" pitchFamily="18" charset="0"/>
                <a:ea typeface="楷体_GB2312" pitchFamily="49" charset="-122"/>
                <a:cs typeface="Arial" panose="020B0604020202020204" pitchFamily="34" charset="0"/>
              </a:rPr>
              <a:t>i</a:t>
            </a:r>
            <a:r>
              <a:rPr lang="zh-CN" altLang="en-US" sz="2000" b="1" dirty="0">
                <a:latin typeface="Times New Roman" panose="02020603050405020304" pitchFamily="18" charset="0"/>
                <a:ea typeface="楷体_GB2312" pitchFamily="49" charset="-122"/>
                <a:cs typeface="Arial" panose="020B0604020202020204" pitchFamily="34" charset="0"/>
              </a:rPr>
              <a:t>＃ </a:t>
            </a:r>
          </a:p>
          <a:p>
            <a:pPr algn="just">
              <a:lnSpc>
                <a:spcPct val="135000"/>
              </a:lnSpc>
              <a:defRPr/>
            </a:pPr>
            <a:r>
              <a:rPr lang="zh-CN" altLang="en-US" sz="2000" b="1" dirty="0">
                <a:latin typeface="Times New Roman" panose="02020603050405020304" pitchFamily="18" charset="0"/>
                <a:ea typeface="楷体_GB2312" pitchFamily="49" charset="-122"/>
                <a:cs typeface="Arial" panose="020B0604020202020204" pitchFamily="34" charset="0"/>
              </a:rPr>
              <a:t>若令</a:t>
            </a:r>
            <a:r>
              <a:rPr lang="en-US" altLang="zh-CN" sz="2000" b="1" dirty="0">
                <a:latin typeface="Times New Roman" panose="02020603050405020304" pitchFamily="18" charset="0"/>
                <a:ea typeface="楷体_GB2312" pitchFamily="49" charset="-122"/>
                <a:cs typeface="Arial" panose="020B0604020202020204" pitchFamily="34" charset="0"/>
              </a:rPr>
              <a:t>N</a:t>
            </a:r>
            <a:r>
              <a:rPr lang="en-US" altLang="zh-CN" sz="2000" b="1" baseline="-25000" dirty="0">
                <a:latin typeface="Times New Roman" panose="02020603050405020304" pitchFamily="18" charset="0"/>
                <a:ea typeface="楷体_GB2312" pitchFamily="49" charset="-122"/>
                <a:cs typeface="Arial" panose="020B0604020202020204" pitchFamily="34" charset="0"/>
              </a:rPr>
              <a:t>1</a:t>
            </a:r>
            <a:r>
              <a:rPr lang="en-US" altLang="zh-CN" sz="2000" b="1" dirty="0">
                <a:latin typeface="Times New Roman" panose="02020603050405020304" pitchFamily="18" charset="0"/>
                <a:ea typeface="楷体_GB2312" pitchFamily="49" charset="-122"/>
                <a:cs typeface="Arial" panose="020B0604020202020204" pitchFamily="34" charset="0"/>
              </a:rPr>
              <a:t>=T, N</a:t>
            </a:r>
            <a:r>
              <a:rPr lang="en-US" altLang="zh-CN" sz="2000" b="1" baseline="-25000" dirty="0">
                <a:latin typeface="Times New Roman" panose="02020603050405020304" pitchFamily="18" charset="0"/>
                <a:ea typeface="楷体_GB2312" pitchFamily="49" charset="-122"/>
                <a:cs typeface="Arial" panose="020B0604020202020204" pitchFamily="34" charset="0"/>
              </a:rPr>
              <a:t>2</a:t>
            </a:r>
            <a:r>
              <a:rPr lang="en-US" altLang="zh-CN" sz="2000" b="1" dirty="0">
                <a:latin typeface="Times New Roman" panose="02020603050405020304" pitchFamily="18" charset="0"/>
                <a:ea typeface="楷体_GB2312" pitchFamily="49" charset="-122"/>
                <a:cs typeface="Arial" panose="020B0604020202020204" pitchFamily="34" charset="0"/>
              </a:rPr>
              <a:t>=T, N</a:t>
            </a:r>
            <a:r>
              <a:rPr lang="en-US" altLang="zh-CN" sz="2000" b="1" baseline="-25000" dirty="0">
                <a:latin typeface="Times New Roman" panose="02020603050405020304" pitchFamily="18" charset="0"/>
                <a:ea typeface="楷体_GB2312" pitchFamily="49" charset="-122"/>
                <a:cs typeface="Arial" panose="020B0604020202020204" pitchFamily="34" charset="0"/>
              </a:rPr>
              <a:t>3</a:t>
            </a:r>
            <a:r>
              <a:rPr lang="en-US" altLang="zh-CN" sz="2000" b="1" dirty="0">
                <a:latin typeface="Times New Roman" panose="02020603050405020304" pitchFamily="18" charset="0"/>
                <a:ea typeface="楷体_GB2312" pitchFamily="49" charset="-122"/>
                <a:cs typeface="Arial" panose="020B0604020202020204" pitchFamily="34" charset="0"/>
              </a:rPr>
              <a:t>=F, a</a:t>
            </a:r>
            <a:r>
              <a:rPr lang="en-US" altLang="zh-CN" sz="2000" b="1" baseline="-25000" dirty="0">
                <a:latin typeface="Times New Roman" panose="02020603050405020304" pitchFamily="18" charset="0"/>
                <a:ea typeface="楷体_GB2312" pitchFamily="49" charset="-122"/>
                <a:cs typeface="Arial" panose="020B0604020202020204" pitchFamily="34" charset="0"/>
              </a:rPr>
              <a:t>1</a:t>
            </a:r>
            <a:r>
              <a:rPr lang="en-US" altLang="zh-CN" sz="2000" b="1" dirty="0">
                <a:latin typeface="Times New Roman" panose="02020603050405020304" pitchFamily="18" charset="0"/>
                <a:ea typeface="楷体_GB2312" pitchFamily="49" charset="-122"/>
                <a:cs typeface="Arial" panose="020B0604020202020204" pitchFamily="34" charset="0"/>
              </a:rPr>
              <a:t>=+, a</a:t>
            </a:r>
            <a:r>
              <a:rPr lang="en-US" altLang="zh-CN" sz="2000" b="1" baseline="-25000" dirty="0">
                <a:latin typeface="Times New Roman" panose="02020603050405020304" pitchFamily="18" charset="0"/>
                <a:ea typeface="楷体_GB2312" pitchFamily="49" charset="-122"/>
                <a:cs typeface="Arial" panose="020B0604020202020204" pitchFamily="34" charset="0"/>
              </a:rPr>
              <a:t>2</a:t>
            </a:r>
            <a:r>
              <a:rPr lang="en-US" altLang="zh-CN" sz="2000" b="1" dirty="0">
                <a:latin typeface="Times New Roman" panose="02020603050405020304" pitchFamily="18" charset="0"/>
                <a:ea typeface="楷体_GB2312" pitchFamily="49" charset="-122"/>
                <a:cs typeface="Arial" panose="020B0604020202020204" pitchFamily="34" charset="0"/>
              </a:rPr>
              <a:t>=*, a</a:t>
            </a:r>
            <a:r>
              <a:rPr lang="en-US" altLang="zh-CN" sz="2000" b="1" baseline="-25000" dirty="0">
                <a:latin typeface="Times New Roman" panose="02020603050405020304" pitchFamily="18" charset="0"/>
                <a:ea typeface="楷体_GB2312" pitchFamily="49" charset="-122"/>
                <a:cs typeface="Arial" panose="020B0604020202020204" pitchFamily="34" charset="0"/>
              </a:rPr>
              <a:t>3</a:t>
            </a:r>
            <a:r>
              <a:rPr lang="en-US" altLang="zh-CN" sz="2000" b="1" dirty="0">
                <a:latin typeface="Times New Roman" panose="02020603050405020304" pitchFamily="18" charset="0"/>
                <a:ea typeface="楷体_GB2312" pitchFamily="49" charset="-122"/>
                <a:cs typeface="Arial" panose="020B0604020202020204" pitchFamily="34" charset="0"/>
              </a:rPr>
              <a:t>=+, a</a:t>
            </a:r>
            <a:r>
              <a:rPr lang="en-US" altLang="zh-CN" sz="2000" b="1" baseline="-25000" dirty="0">
                <a:latin typeface="Times New Roman" panose="02020603050405020304" pitchFamily="18" charset="0"/>
                <a:ea typeface="楷体_GB2312" pitchFamily="49" charset="-122"/>
                <a:cs typeface="Arial" panose="020B0604020202020204" pitchFamily="34" charset="0"/>
              </a:rPr>
              <a:t>4</a:t>
            </a:r>
            <a:r>
              <a:rPr lang="en-US" altLang="zh-CN" sz="2000" b="1" dirty="0">
                <a:latin typeface="Times New Roman" panose="02020603050405020304" pitchFamily="18" charset="0"/>
                <a:ea typeface="楷体_GB2312" pitchFamily="49" charset="-122"/>
                <a:cs typeface="Arial" panose="020B0604020202020204" pitchFamily="34" charset="0"/>
              </a:rPr>
              <a:t>=</a:t>
            </a:r>
            <a:r>
              <a:rPr lang="en-US" altLang="zh-CN" sz="2000" b="1" dirty="0" err="1">
                <a:latin typeface="Times New Roman" panose="02020603050405020304" pitchFamily="18" charset="0"/>
                <a:ea typeface="楷体_GB2312" pitchFamily="49" charset="-122"/>
                <a:cs typeface="Arial" panose="020B0604020202020204" pitchFamily="34" charset="0"/>
              </a:rPr>
              <a:t>i</a:t>
            </a:r>
            <a:r>
              <a:rPr lang="zh-CN" altLang="en-US" sz="2000" b="1" dirty="0">
                <a:latin typeface="Times New Roman" panose="02020603050405020304" pitchFamily="18" charset="0"/>
                <a:ea typeface="楷体_GB2312" pitchFamily="49" charset="-122"/>
                <a:cs typeface="Arial" panose="020B0604020202020204" pitchFamily="34" charset="0"/>
              </a:rPr>
              <a:t>，由语法树可以看出</a:t>
            </a:r>
            <a:r>
              <a:rPr lang="en-US" altLang="zh-CN" sz="2000" b="1" dirty="0">
                <a:latin typeface="Times New Roman" panose="02020603050405020304" pitchFamily="18" charset="0"/>
                <a:ea typeface="楷体_GB2312" pitchFamily="49" charset="-122"/>
                <a:cs typeface="Arial" panose="020B0604020202020204" pitchFamily="34" charset="0"/>
              </a:rPr>
              <a:t> </a:t>
            </a:r>
          </a:p>
          <a:p>
            <a:pPr algn="just">
              <a:lnSpc>
                <a:spcPct val="135000"/>
              </a:lnSpc>
              <a:defRPr/>
            </a:pPr>
            <a:r>
              <a:rPr lang="zh-CN" altLang="en-US" sz="2000" b="1" dirty="0">
                <a:solidFill>
                  <a:srgbClr val="011893"/>
                </a:solidFill>
                <a:latin typeface="Times New Roman" panose="02020603050405020304" pitchFamily="18" charset="0"/>
                <a:ea typeface="楷体_GB2312" pitchFamily="49" charset="-122"/>
                <a:cs typeface="Arial" panose="020B0604020202020204" pitchFamily="34" charset="0"/>
              </a:rPr>
              <a:t>                                           </a:t>
            </a:r>
            <a:r>
              <a:rPr lang="en-US" altLang="zh-CN" sz="2000" b="1" dirty="0">
                <a:solidFill>
                  <a:srgbClr val="011893"/>
                </a:solidFill>
                <a:latin typeface="Times New Roman" panose="02020603050405020304" pitchFamily="18" charset="0"/>
                <a:ea typeface="楷体_GB2312" pitchFamily="49" charset="-122"/>
                <a:cs typeface="Arial" panose="020B0604020202020204" pitchFamily="34" charset="0"/>
              </a:rPr>
              <a:t>+ ·&lt; *       </a:t>
            </a:r>
            <a:r>
              <a:rPr lang="zh-CN" altLang="en-US" sz="2000" b="1" dirty="0">
                <a:solidFill>
                  <a:srgbClr val="011893"/>
                </a:solidFill>
                <a:latin typeface="Times New Roman" panose="02020603050405020304" pitchFamily="18" charset="0"/>
                <a:ea typeface="楷体_GB2312" pitchFamily="49" charset="-122"/>
                <a:cs typeface="Arial" panose="020B0604020202020204" pitchFamily="34" charset="0"/>
              </a:rPr>
              <a:t>且         * </a:t>
            </a:r>
            <a:r>
              <a:rPr lang="en-US" altLang="zh-CN" sz="2000" b="1" dirty="0">
                <a:solidFill>
                  <a:srgbClr val="011893"/>
                </a:solidFill>
                <a:latin typeface="Times New Roman" panose="02020603050405020304" pitchFamily="18" charset="0"/>
                <a:ea typeface="楷体_GB2312" pitchFamily="49" charset="-122"/>
                <a:cs typeface="Arial" panose="020B0604020202020204" pitchFamily="34" charset="0"/>
              </a:rPr>
              <a:t>&gt;· + </a:t>
            </a:r>
          </a:p>
          <a:p>
            <a:pPr algn="just">
              <a:lnSpc>
                <a:spcPct val="135000"/>
              </a:lnSpc>
              <a:defRPr/>
            </a:pPr>
            <a:r>
              <a:rPr lang="zh-CN" altLang="en-US" sz="2000" b="1" dirty="0">
                <a:latin typeface="Times New Roman" panose="02020603050405020304" pitchFamily="18" charset="0"/>
                <a:ea typeface="楷体_GB2312" pitchFamily="49" charset="-122"/>
                <a:cs typeface="Arial" panose="020B0604020202020204" pitchFamily="34" charset="0"/>
              </a:rPr>
              <a:t>所以</a:t>
            </a:r>
            <a:r>
              <a:rPr lang="en-US" altLang="zh-CN" sz="2000" b="1" dirty="0">
                <a:latin typeface="Times New Roman" panose="02020603050405020304" pitchFamily="18" charset="0"/>
                <a:ea typeface="楷体_GB2312" pitchFamily="49" charset="-122"/>
                <a:cs typeface="Arial" panose="020B0604020202020204" pitchFamily="34" charset="0"/>
              </a:rPr>
              <a:t>T*F</a:t>
            </a:r>
            <a:r>
              <a:rPr lang="zh-CN" altLang="en-US" sz="2000" b="1" dirty="0">
                <a:latin typeface="Times New Roman" panose="02020603050405020304" pitchFamily="18" charset="0"/>
                <a:ea typeface="楷体_GB2312" pitchFamily="49" charset="-122"/>
                <a:cs typeface="Arial" panose="020B0604020202020204" pitchFamily="34" charset="0"/>
              </a:rPr>
              <a:t>是最左素短语，与之前的结论一致。</a:t>
            </a:r>
          </a:p>
        </p:txBody>
      </p:sp>
      <p:sp>
        <p:nvSpPr>
          <p:cNvPr id="7" name="Rectangle 2"/>
          <p:cNvSpPr>
            <a:spLocks noChangeArrowheads="1"/>
          </p:cNvSpPr>
          <p:nvPr/>
        </p:nvSpPr>
        <p:spPr bwMode="auto">
          <a:xfrm>
            <a:off x="1027838" y="2476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
        <p:nvSpPr>
          <p:cNvPr id="8" name="Rectangle 48"/>
          <p:cNvSpPr>
            <a:spLocks noChangeArrowheads="1"/>
          </p:cNvSpPr>
          <p:nvPr/>
        </p:nvSpPr>
        <p:spPr bwMode="auto">
          <a:xfrm>
            <a:off x="7394932" y="5298012"/>
            <a:ext cx="4395839"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1" hangingPunct="1">
              <a:buFont typeface="Arial" panose="020B0604020202020204" pitchFamily="34" charset="0"/>
              <a:buNone/>
              <a:defRPr/>
            </a:pPr>
            <a:r>
              <a:rPr lang="en-US" altLang="zh-CN" sz="3200" b="1" dirty="0" smtClean="0">
                <a:solidFill>
                  <a:srgbClr val="011893"/>
                </a:solidFill>
                <a:latin typeface="Times New Roman" panose="02020603050405020304" pitchFamily="18" charset="0"/>
              </a:rPr>
              <a:t>#  T  +  </a:t>
            </a:r>
            <a:r>
              <a:rPr lang="en-US" altLang="zh-CN" sz="3200" b="1" dirty="0" smtClean="0">
                <a:solidFill>
                  <a:srgbClr val="C00000"/>
                </a:solidFill>
                <a:latin typeface="Times New Roman" panose="02020603050405020304" pitchFamily="18" charset="0"/>
              </a:rPr>
              <a:t>T  *  F</a:t>
            </a:r>
            <a:r>
              <a:rPr lang="en-US" altLang="zh-CN" sz="3200" b="1" dirty="0" smtClean="0">
                <a:solidFill>
                  <a:srgbClr val="011893"/>
                </a:solidFill>
                <a:latin typeface="Times New Roman" panose="02020603050405020304" pitchFamily="18" charset="0"/>
              </a:rPr>
              <a:t>  + </a:t>
            </a:r>
            <a:r>
              <a:rPr lang="en-US" altLang="zh-CN" sz="3200" b="1" dirty="0" err="1" smtClean="0">
                <a:solidFill>
                  <a:srgbClr val="011893"/>
                </a:solidFill>
                <a:latin typeface="Times New Roman" panose="02020603050405020304" pitchFamily="18" charset="0"/>
              </a:rPr>
              <a:t>i</a:t>
            </a:r>
            <a:r>
              <a:rPr lang="en-US" altLang="zh-CN" sz="3200" b="1" dirty="0" smtClean="0">
                <a:solidFill>
                  <a:srgbClr val="011893"/>
                </a:solidFill>
                <a:latin typeface="Times New Roman" panose="02020603050405020304" pitchFamily="18" charset="0"/>
              </a:rPr>
              <a:t>  #</a:t>
            </a:r>
            <a:endParaRPr lang="zh-CN" altLang="en-US" sz="3200" b="1" dirty="0">
              <a:solidFill>
                <a:srgbClr val="011893"/>
              </a:solidFill>
              <a:latin typeface="Times New Roman" panose="02020603050405020304" pitchFamily="18" charset="0"/>
            </a:endParaRPr>
          </a:p>
        </p:txBody>
      </p:sp>
      <p:sp>
        <p:nvSpPr>
          <p:cNvPr id="9" name="Rectangle 48"/>
          <p:cNvSpPr>
            <a:spLocks noChangeArrowheads="1"/>
          </p:cNvSpPr>
          <p:nvPr/>
        </p:nvSpPr>
        <p:spPr bwMode="auto">
          <a:xfrm>
            <a:off x="7394931" y="6021137"/>
            <a:ext cx="502802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defRPr/>
            </a:pPr>
            <a:r>
              <a:rPr lang="en-US" altLang="zh-CN" sz="3200" b="1" dirty="0" smtClean="0">
                <a:solidFill>
                  <a:srgbClr val="011893"/>
                </a:solidFill>
                <a:latin typeface="Times New Roman" panose="02020603050405020304" pitchFamily="18" charset="0"/>
              </a:rPr>
              <a:t>#  </a:t>
            </a:r>
            <a:r>
              <a:rPr lang="en-US" altLang="zh-CN" sz="3200" b="1" dirty="0" smtClean="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·&lt;</a:t>
            </a:r>
            <a:r>
              <a:rPr lang="en-US" altLang="zh-CN" sz="3200" b="1" dirty="0" smtClean="0">
                <a:solidFill>
                  <a:srgbClr val="011893"/>
                </a:solidFill>
                <a:latin typeface="Times New Roman" panose="02020603050405020304" pitchFamily="18" charset="0"/>
              </a:rPr>
              <a:t>  +  </a:t>
            </a:r>
            <a:r>
              <a:rPr lang="en-US" altLang="zh-CN" sz="3200" b="1" dirty="0" smtClean="0">
                <a:solidFill>
                  <a:srgbClr val="C00000"/>
                </a:solidFill>
                <a:effectLst>
                  <a:outerShdw blurRad="38100" dist="38100" dir="2700000" algn="tl">
                    <a:srgbClr val="000000"/>
                  </a:outerShdw>
                </a:effectLst>
                <a:latin typeface="Times New Roman" panose="02020603050405020304" pitchFamily="18" charset="0"/>
                <a:cs typeface="Arial" panose="020B0604020202020204" pitchFamily="34" charset="0"/>
              </a:rPr>
              <a:t>·&lt;</a:t>
            </a:r>
            <a:r>
              <a:rPr lang="en-US" altLang="zh-CN" sz="3200" b="1" dirty="0" smtClean="0">
                <a:solidFill>
                  <a:srgbClr val="C00000"/>
                </a:solidFill>
                <a:latin typeface="Times New Roman" panose="02020603050405020304" pitchFamily="18" charset="0"/>
              </a:rPr>
              <a:t>  *  </a:t>
            </a:r>
            <a:r>
              <a:rPr lang="en-US" altLang="zh-CN" sz="3200" b="1" dirty="0" smtClean="0">
                <a:solidFill>
                  <a:srgbClr val="C00000"/>
                </a:solidFill>
                <a:effectLst>
                  <a:outerShdw blurRad="38100" dist="38100" dir="2700000" algn="tl">
                    <a:srgbClr val="000000"/>
                  </a:outerShdw>
                </a:effectLst>
                <a:latin typeface="Times New Roman" panose="02020603050405020304" pitchFamily="18" charset="0"/>
              </a:rPr>
              <a:t>&gt;</a:t>
            </a:r>
            <a:r>
              <a:rPr lang="en-US" altLang="zh-CN" sz="3200" b="1" dirty="0" smtClean="0">
                <a:solidFill>
                  <a:srgbClr val="C00000"/>
                </a:solidFill>
                <a:effectLst>
                  <a:outerShdw blurRad="38100" dist="38100" dir="2700000" algn="tl">
                    <a:srgbClr val="000000"/>
                  </a:outerShdw>
                </a:effectLst>
                <a:latin typeface="Times New Roman" panose="02020603050405020304" pitchFamily="18" charset="0"/>
                <a:cs typeface="Arial" panose="020B0604020202020204" pitchFamily="34" charset="0"/>
              </a:rPr>
              <a:t>·</a:t>
            </a:r>
            <a:r>
              <a:rPr lang="en-US" altLang="zh-CN" sz="3200" b="1" dirty="0" smtClean="0">
                <a:solidFill>
                  <a:srgbClr val="C00000"/>
                </a:solidFill>
                <a:latin typeface="Times New Roman" panose="02020603050405020304" pitchFamily="18" charset="0"/>
              </a:rPr>
              <a:t>  </a:t>
            </a:r>
            <a:r>
              <a:rPr lang="en-US" altLang="zh-CN" sz="3200" b="1" dirty="0" smtClean="0">
                <a:solidFill>
                  <a:srgbClr val="011893"/>
                </a:solidFill>
                <a:latin typeface="Times New Roman" panose="02020603050405020304" pitchFamily="18" charset="0"/>
              </a:rPr>
              <a:t>+</a:t>
            </a:r>
            <a:r>
              <a:rPr lang="en-US" altLang="zh-CN" sz="3200" b="1" dirty="0" smtClean="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·&lt;</a:t>
            </a:r>
            <a:r>
              <a:rPr lang="en-US" altLang="zh-CN" sz="3200" b="1" dirty="0" smtClean="0">
                <a:solidFill>
                  <a:srgbClr val="011893"/>
                </a:solidFill>
                <a:latin typeface="Times New Roman" panose="02020603050405020304" pitchFamily="18" charset="0"/>
              </a:rPr>
              <a:t> </a:t>
            </a:r>
            <a:r>
              <a:rPr lang="en-US" altLang="zh-CN" sz="3200" b="1" dirty="0" err="1" smtClean="0">
                <a:solidFill>
                  <a:srgbClr val="011893"/>
                </a:solidFill>
                <a:latin typeface="Times New Roman" panose="02020603050405020304" pitchFamily="18" charset="0"/>
              </a:rPr>
              <a:t>i</a:t>
            </a:r>
            <a:r>
              <a:rPr lang="en-US" altLang="zh-CN" sz="3200" b="1" dirty="0" smtClean="0">
                <a:solidFill>
                  <a:srgbClr val="011893"/>
                </a:solidFill>
                <a:latin typeface="Times New Roman" panose="02020603050405020304" pitchFamily="18" charset="0"/>
              </a:rPr>
              <a:t> </a:t>
            </a:r>
            <a:r>
              <a:rPr lang="en-US" altLang="zh-CN" sz="3200" b="1" dirty="0" smtClean="0">
                <a:solidFill>
                  <a:srgbClr val="011893"/>
                </a:solidFill>
                <a:effectLst>
                  <a:outerShdw blurRad="38100" dist="38100" dir="2700000" algn="tl">
                    <a:srgbClr val="000000"/>
                  </a:outerShdw>
                </a:effectLst>
                <a:latin typeface="Times New Roman" panose="02020603050405020304" pitchFamily="18" charset="0"/>
              </a:rPr>
              <a:t>&gt;</a:t>
            </a:r>
            <a:r>
              <a:rPr lang="en-US" altLang="zh-CN" sz="3200" b="1" dirty="0" smtClean="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a:t>
            </a:r>
            <a:r>
              <a:rPr lang="en-US" altLang="zh-CN" sz="3200" b="1" dirty="0" smtClean="0">
                <a:solidFill>
                  <a:srgbClr val="011893"/>
                </a:solidFill>
                <a:latin typeface="Times New Roman" panose="02020603050405020304" pitchFamily="18" charset="0"/>
              </a:rPr>
              <a:t> #</a:t>
            </a:r>
            <a:endParaRPr lang="zh-CN" altLang="en-US" sz="3200" b="1" dirty="0">
              <a:solidFill>
                <a:srgbClr val="011893"/>
              </a:solidFill>
              <a:latin typeface="Times New Roman" panose="02020603050405020304" pitchFamily="18" charset="0"/>
            </a:endParaRPr>
          </a:p>
        </p:txBody>
      </p:sp>
    </p:spTree>
    <p:extLst>
      <p:ext uri="{BB962C8B-B14F-4D97-AF65-F5344CB8AC3E}">
        <p14:creationId xmlns:p14="http://schemas.microsoft.com/office/powerpoint/2010/main" val="425656228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75521"/>
                                        </p:tgtEl>
                                        <p:attrNameLst>
                                          <p:attrName>style.visibility</p:attrName>
                                        </p:attrNameLst>
                                      </p:cBhvr>
                                      <p:to>
                                        <p:strVal val="visible"/>
                                      </p:to>
                                    </p:set>
                                    <p:animEffect transition="in" filter="blinds(horizontal)">
                                      <p:cBhvr>
                                        <p:cTn id="7" dur="500"/>
                                        <p:tgtEl>
                                          <p:spTgt spid="57552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75522">
                                            <p:txEl>
                                              <p:pRg st="0" end="0"/>
                                            </p:txEl>
                                          </p:spTgt>
                                        </p:tgtEl>
                                        <p:attrNameLst>
                                          <p:attrName>style.visibility</p:attrName>
                                        </p:attrNameLst>
                                      </p:cBhvr>
                                      <p:to>
                                        <p:strVal val="visible"/>
                                      </p:to>
                                    </p:set>
                                    <p:animEffect transition="in" filter="blinds(horizontal)">
                                      <p:cBhvr>
                                        <p:cTn id="12" dur="500"/>
                                        <p:tgtEl>
                                          <p:spTgt spid="575522">
                                            <p:txEl>
                                              <p:pRg st="0" end="0"/>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575522">
                                            <p:txEl>
                                              <p:pRg st="1" end="1"/>
                                            </p:txEl>
                                          </p:spTgt>
                                        </p:tgtEl>
                                        <p:attrNameLst>
                                          <p:attrName>style.visibility</p:attrName>
                                        </p:attrNameLst>
                                      </p:cBhvr>
                                      <p:to>
                                        <p:strVal val="visible"/>
                                      </p:to>
                                    </p:set>
                                    <p:animEffect transition="in" filter="blinds(horizontal)">
                                      <p:cBhvr>
                                        <p:cTn id="15" dur="500"/>
                                        <p:tgtEl>
                                          <p:spTgt spid="575522">
                                            <p:txEl>
                                              <p:pRg st="1" end="1"/>
                                            </p:txEl>
                                          </p:spTgt>
                                        </p:tgtEl>
                                      </p:cBhvr>
                                    </p:animEffect>
                                  </p:childTnLst>
                                </p:cTn>
                              </p:par>
                              <p:par>
                                <p:cTn id="16" presetID="3" presetClass="entr" presetSubtype="10" fill="hold" nodeType="withEffect">
                                  <p:stCondLst>
                                    <p:cond delay="0"/>
                                  </p:stCondLst>
                                  <p:childTnLst>
                                    <p:set>
                                      <p:cBhvr>
                                        <p:cTn id="17" dur="1" fill="hold">
                                          <p:stCondLst>
                                            <p:cond delay="0"/>
                                          </p:stCondLst>
                                        </p:cTn>
                                        <p:tgtEl>
                                          <p:spTgt spid="575522">
                                            <p:txEl>
                                              <p:pRg st="2" end="2"/>
                                            </p:txEl>
                                          </p:spTgt>
                                        </p:tgtEl>
                                        <p:attrNameLst>
                                          <p:attrName>style.visibility</p:attrName>
                                        </p:attrNameLst>
                                      </p:cBhvr>
                                      <p:to>
                                        <p:strVal val="visible"/>
                                      </p:to>
                                    </p:set>
                                    <p:animEffect transition="in" filter="blinds(horizontal)">
                                      <p:cBhvr>
                                        <p:cTn id="18" dur="500"/>
                                        <p:tgtEl>
                                          <p:spTgt spid="575522">
                                            <p:txEl>
                                              <p:pRg st="2" end="2"/>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575522">
                                            <p:txEl>
                                              <p:pRg st="3" end="3"/>
                                            </p:txEl>
                                          </p:spTgt>
                                        </p:tgtEl>
                                        <p:attrNameLst>
                                          <p:attrName>style.visibility</p:attrName>
                                        </p:attrNameLst>
                                      </p:cBhvr>
                                      <p:to>
                                        <p:strVal val="visible"/>
                                      </p:to>
                                    </p:set>
                                    <p:animEffect transition="in" filter="blinds(horizontal)">
                                      <p:cBhvr>
                                        <p:cTn id="21" dur="500"/>
                                        <p:tgtEl>
                                          <p:spTgt spid="575522">
                                            <p:txEl>
                                              <p:pRg st="3" end="3"/>
                                            </p:txEl>
                                          </p:spTgt>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3" presetClass="entr" presetSubtype="10" fill="hold" nodeType="clickEffect">
                                  <p:stCondLst>
                                    <p:cond delay="0"/>
                                  </p:stCondLst>
                                  <p:childTnLst>
                                    <p:set>
                                      <p:cBhvr>
                                        <p:cTn id="25" dur="1" fill="hold">
                                          <p:stCondLst>
                                            <p:cond delay="0"/>
                                          </p:stCondLst>
                                        </p:cTn>
                                        <p:tgtEl>
                                          <p:spTgt spid="575522">
                                            <p:txEl>
                                              <p:pRg st="4" end="4"/>
                                            </p:txEl>
                                          </p:spTgt>
                                        </p:tgtEl>
                                        <p:attrNameLst>
                                          <p:attrName>style.visibility</p:attrName>
                                        </p:attrNameLst>
                                      </p:cBhvr>
                                      <p:to>
                                        <p:strVal val="visible"/>
                                      </p:to>
                                    </p:set>
                                    <p:animEffect transition="in" filter="blinds(horizontal)">
                                      <p:cBhvr>
                                        <p:cTn id="26" dur="500"/>
                                        <p:tgtEl>
                                          <p:spTgt spid="575522">
                                            <p:txEl>
                                              <p:pRg st="4" end="4"/>
                                            </p:txEl>
                                          </p:spTgt>
                                        </p:tgtEl>
                                      </p:cBhvr>
                                    </p:animEffect>
                                  </p:childTnLst>
                                </p:cTn>
                              </p:par>
                              <p:par>
                                <p:cTn id="27" presetID="3" presetClass="entr" presetSubtype="10" fill="hold" nodeType="withEffect">
                                  <p:stCondLst>
                                    <p:cond delay="0"/>
                                  </p:stCondLst>
                                  <p:childTnLst>
                                    <p:set>
                                      <p:cBhvr>
                                        <p:cTn id="28" dur="1" fill="hold">
                                          <p:stCondLst>
                                            <p:cond delay="0"/>
                                          </p:stCondLst>
                                        </p:cTn>
                                        <p:tgtEl>
                                          <p:spTgt spid="575522">
                                            <p:txEl>
                                              <p:pRg st="5" end="5"/>
                                            </p:txEl>
                                          </p:spTgt>
                                        </p:tgtEl>
                                        <p:attrNameLst>
                                          <p:attrName>style.visibility</p:attrName>
                                        </p:attrNameLst>
                                      </p:cBhvr>
                                      <p:to>
                                        <p:strVal val="visible"/>
                                      </p:to>
                                    </p:set>
                                    <p:animEffect transition="in" filter="blinds(horizontal)">
                                      <p:cBhvr>
                                        <p:cTn id="29" dur="500"/>
                                        <p:tgtEl>
                                          <p:spTgt spid="575522">
                                            <p:txEl>
                                              <p:pRg st="5" end="5"/>
                                            </p:txEl>
                                          </p:spTgt>
                                        </p:tgtEl>
                                      </p:cBhvr>
                                    </p:animEffect>
                                  </p:childTnLst>
                                </p:cTn>
                              </p:par>
                              <p:par>
                                <p:cTn id="30" presetID="3" presetClass="entr" presetSubtype="10" fill="hold" nodeType="withEffect">
                                  <p:stCondLst>
                                    <p:cond delay="0"/>
                                  </p:stCondLst>
                                  <p:childTnLst>
                                    <p:set>
                                      <p:cBhvr>
                                        <p:cTn id="31" dur="1" fill="hold">
                                          <p:stCondLst>
                                            <p:cond delay="0"/>
                                          </p:stCondLst>
                                        </p:cTn>
                                        <p:tgtEl>
                                          <p:spTgt spid="575522">
                                            <p:txEl>
                                              <p:pRg st="6" end="6"/>
                                            </p:txEl>
                                          </p:spTgt>
                                        </p:tgtEl>
                                        <p:attrNameLst>
                                          <p:attrName>style.visibility</p:attrName>
                                        </p:attrNameLst>
                                      </p:cBhvr>
                                      <p:to>
                                        <p:strVal val="visible"/>
                                      </p:to>
                                    </p:set>
                                    <p:animEffect transition="in" filter="blinds(horizontal)">
                                      <p:cBhvr>
                                        <p:cTn id="32" dur="500"/>
                                        <p:tgtEl>
                                          <p:spTgt spid="575522">
                                            <p:txEl>
                                              <p:pRg st="6" end="6"/>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575522">
                                            <p:txEl>
                                              <p:pRg st="7" end="7"/>
                                            </p:txEl>
                                          </p:spTgt>
                                        </p:tgtEl>
                                        <p:attrNameLst>
                                          <p:attrName>style.visibility</p:attrName>
                                        </p:attrNameLst>
                                      </p:cBhvr>
                                      <p:to>
                                        <p:strVal val="visible"/>
                                      </p:to>
                                    </p:set>
                                    <p:animEffect transition="in" filter="blinds(horizontal)">
                                      <p:cBhvr>
                                        <p:cTn id="35" dur="500"/>
                                        <p:tgtEl>
                                          <p:spTgt spid="575522">
                                            <p:txEl>
                                              <p:pRg st="7" end="7"/>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blinds(horizontal)">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5521" grpId="0"/>
      <p:bldP spid="8"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779"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87780"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2370208834"/>
                    </a:ext>
                  </a:extLst>
                </a:gridCol>
                <a:gridCol w="704850">
                  <a:extLst>
                    <a:ext uri="{9D8B030D-6E8A-4147-A177-3AD203B41FA5}">
                      <a16:colId xmlns:a16="http://schemas.microsoft.com/office/drawing/2014/main" val="1093638003"/>
                    </a:ext>
                  </a:extLst>
                </a:gridCol>
                <a:gridCol w="1016000">
                  <a:extLst>
                    <a:ext uri="{9D8B030D-6E8A-4147-A177-3AD203B41FA5}">
                      <a16:colId xmlns:a16="http://schemas.microsoft.com/office/drawing/2014/main" val="2784139166"/>
                    </a:ext>
                  </a:extLst>
                </a:gridCol>
                <a:gridCol w="1425575">
                  <a:extLst>
                    <a:ext uri="{9D8B030D-6E8A-4147-A177-3AD203B41FA5}">
                      <a16:colId xmlns:a16="http://schemas.microsoft.com/office/drawing/2014/main" val="4225215795"/>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4209510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8259405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81009486"/>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9706423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2899829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94127015"/>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2599889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0048977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81585141"/>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5045375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1308037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7234146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5689444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4002964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51684172"/>
                  </a:ext>
                </a:extLst>
              </a:tr>
            </a:tbl>
          </a:graphicData>
        </a:graphic>
      </p:graphicFrame>
      <p:graphicFrame>
        <p:nvGraphicFramePr>
          <p:cNvPr id="587865"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3430391876"/>
                    </a:ext>
                  </a:extLst>
                </a:gridCol>
                <a:gridCol w="420688">
                  <a:extLst>
                    <a:ext uri="{9D8B030D-6E8A-4147-A177-3AD203B41FA5}">
                      <a16:colId xmlns:a16="http://schemas.microsoft.com/office/drawing/2014/main" val="2164654437"/>
                    </a:ext>
                  </a:extLst>
                </a:gridCol>
                <a:gridCol w="423862">
                  <a:extLst>
                    <a:ext uri="{9D8B030D-6E8A-4147-A177-3AD203B41FA5}">
                      <a16:colId xmlns:a16="http://schemas.microsoft.com/office/drawing/2014/main" val="3079809853"/>
                    </a:ext>
                  </a:extLst>
                </a:gridCol>
                <a:gridCol w="420688">
                  <a:extLst>
                    <a:ext uri="{9D8B030D-6E8A-4147-A177-3AD203B41FA5}">
                      <a16:colId xmlns:a16="http://schemas.microsoft.com/office/drawing/2014/main" val="2888526034"/>
                    </a:ext>
                  </a:extLst>
                </a:gridCol>
                <a:gridCol w="420687">
                  <a:extLst>
                    <a:ext uri="{9D8B030D-6E8A-4147-A177-3AD203B41FA5}">
                      <a16:colId xmlns:a16="http://schemas.microsoft.com/office/drawing/2014/main" val="992248761"/>
                    </a:ext>
                  </a:extLst>
                </a:gridCol>
                <a:gridCol w="423863">
                  <a:extLst>
                    <a:ext uri="{9D8B030D-6E8A-4147-A177-3AD203B41FA5}">
                      <a16:colId xmlns:a16="http://schemas.microsoft.com/office/drawing/2014/main" val="390600036"/>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64466563"/>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36441638"/>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7803032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4891235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2107675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14188539"/>
                  </a:ext>
                </a:extLst>
              </a:tr>
            </a:tbl>
          </a:graphicData>
        </a:graphic>
      </p:graphicFrame>
      <p:grpSp>
        <p:nvGrpSpPr>
          <p:cNvPr id="16521" name="Group 140"/>
          <p:cNvGrpSpPr>
            <a:grpSpLocks/>
          </p:cNvGrpSpPr>
          <p:nvPr/>
        </p:nvGrpSpPr>
        <p:grpSpPr bwMode="auto">
          <a:xfrm>
            <a:off x="4287838" y="3702050"/>
            <a:ext cx="438150" cy="762000"/>
            <a:chOff x="2653" y="2546"/>
            <a:chExt cx="276" cy="480"/>
          </a:xfrm>
        </p:grpSpPr>
        <p:sp>
          <p:nvSpPr>
            <p:cNvPr id="587917"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87918"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87919"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23246749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635"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81636"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2033193952"/>
                    </a:ext>
                  </a:extLst>
                </a:gridCol>
                <a:gridCol w="704850">
                  <a:extLst>
                    <a:ext uri="{9D8B030D-6E8A-4147-A177-3AD203B41FA5}">
                      <a16:colId xmlns:a16="http://schemas.microsoft.com/office/drawing/2014/main" val="3815931492"/>
                    </a:ext>
                  </a:extLst>
                </a:gridCol>
                <a:gridCol w="1016000">
                  <a:extLst>
                    <a:ext uri="{9D8B030D-6E8A-4147-A177-3AD203B41FA5}">
                      <a16:colId xmlns:a16="http://schemas.microsoft.com/office/drawing/2014/main" val="2246999006"/>
                    </a:ext>
                  </a:extLst>
                </a:gridCol>
                <a:gridCol w="1425575">
                  <a:extLst>
                    <a:ext uri="{9D8B030D-6E8A-4147-A177-3AD203B41FA5}">
                      <a16:colId xmlns:a16="http://schemas.microsoft.com/office/drawing/2014/main" val="872374971"/>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336787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1394331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13077918"/>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3647905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8186242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58676576"/>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6629044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9442350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8555323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5780572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2512534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3400688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4728207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8462231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26937522"/>
                  </a:ext>
                </a:extLst>
              </a:tr>
            </a:tbl>
          </a:graphicData>
        </a:graphic>
      </p:graphicFrame>
      <p:graphicFrame>
        <p:nvGraphicFramePr>
          <p:cNvPr id="581721"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2858742087"/>
                    </a:ext>
                  </a:extLst>
                </a:gridCol>
                <a:gridCol w="420688">
                  <a:extLst>
                    <a:ext uri="{9D8B030D-6E8A-4147-A177-3AD203B41FA5}">
                      <a16:colId xmlns:a16="http://schemas.microsoft.com/office/drawing/2014/main" val="3063831917"/>
                    </a:ext>
                  </a:extLst>
                </a:gridCol>
                <a:gridCol w="423862">
                  <a:extLst>
                    <a:ext uri="{9D8B030D-6E8A-4147-A177-3AD203B41FA5}">
                      <a16:colId xmlns:a16="http://schemas.microsoft.com/office/drawing/2014/main" val="3559514469"/>
                    </a:ext>
                  </a:extLst>
                </a:gridCol>
                <a:gridCol w="420688">
                  <a:extLst>
                    <a:ext uri="{9D8B030D-6E8A-4147-A177-3AD203B41FA5}">
                      <a16:colId xmlns:a16="http://schemas.microsoft.com/office/drawing/2014/main" val="4139346925"/>
                    </a:ext>
                  </a:extLst>
                </a:gridCol>
                <a:gridCol w="420687">
                  <a:extLst>
                    <a:ext uri="{9D8B030D-6E8A-4147-A177-3AD203B41FA5}">
                      <a16:colId xmlns:a16="http://schemas.microsoft.com/office/drawing/2014/main" val="194335927"/>
                    </a:ext>
                  </a:extLst>
                </a:gridCol>
                <a:gridCol w="423863">
                  <a:extLst>
                    <a:ext uri="{9D8B030D-6E8A-4147-A177-3AD203B41FA5}">
                      <a16:colId xmlns:a16="http://schemas.microsoft.com/office/drawing/2014/main" val="1778820774"/>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6080824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44585377"/>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51260633"/>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6032251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42088653"/>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31326991"/>
                  </a:ext>
                </a:extLst>
              </a:tr>
            </a:tbl>
          </a:graphicData>
        </a:graphic>
      </p:graphicFrame>
      <p:grpSp>
        <p:nvGrpSpPr>
          <p:cNvPr id="17545" name="Group 140"/>
          <p:cNvGrpSpPr>
            <a:grpSpLocks/>
          </p:cNvGrpSpPr>
          <p:nvPr/>
        </p:nvGrpSpPr>
        <p:grpSpPr bwMode="auto">
          <a:xfrm>
            <a:off x="4287838" y="3702050"/>
            <a:ext cx="438150" cy="762000"/>
            <a:chOff x="2653" y="2546"/>
            <a:chExt cx="276" cy="480"/>
          </a:xfrm>
        </p:grpSpPr>
        <p:sp>
          <p:nvSpPr>
            <p:cNvPr id="581773"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81774"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81775"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211937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标题 1"/>
          <p:cNvSpPr>
            <a:spLocks noChangeArrowheads="1"/>
          </p:cNvSpPr>
          <p:nvPr/>
        </p:nvSpPr>
        <p:spPr bwMode="auto">
          <a:xfrm>
            <a:off x="2157413" y="84138"/>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nchor="ctr"/>
          <a:lstStyle>
            <a:lvl1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4572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9144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13716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18288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buFontTx/>
              <a:buNone/>
            </a:pPr>
            <a:r>
              <a:rPr lang="zh-CN" altLang="en-US" sz="4600" b="0">
                <a:solidFill>
                  <a:schemeClr val="tx1"/>
                </a:solidFill>
                <a:latin typeface="Times New Roman" panose="02020603050405020304" pitchFamily="18" charset="0"/>
                <a:ea typeface="黑体" panose="02010609060101010101" pitchFamily="49" charset="-122"/>
              </a:rPr>
              <a:t>第四章  语法分析</a:t>
            </a:r>
            <a:endParaRPr lang="en-US" altLang="zh-CN" sz="4600" b="0">
              <a:solidFill>
                <a:schemeClr val="tx1"/>
              </a:solidFill>
              <a:latin typeface="Times New Roman" panose="02020603050405020304" pitchFamily="18" charset="0"/>
              <a:ea typeface="黑体" panose="02010609060101010101" pitchFamily="49" charset="-122"/>
            </a:endParaRPr>
          </a:p>
        </p:txBody>
      </p:sp>
      <p:sp>
        <p:nvSpPr>
          <p:cNvPr id="286723" name="Rectangle 3"/>
          <p:cNvSpPr>
            <a:spLocks noChangeArrowheads="1"/>
          </p:cNvSpPr>
          <p:nvPr/>
        </p:nvSpPr>
        <p:spPr bwMode="auto">
          <a:xfrm>
            <a:off x="2533651" y="2303463"/>
            <a:ext cx="22399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递归下降分析法</a:t>
            </a:r>
          </a:p>
        </p:txBody>
      </p:sp>
      <p:sp>
        <p:nvSpPr>
          <p:cNvPr id="286724" name="Rectangle 4"/>
          <p:cNvSpPr>
            <a:spLocks noChangeArrowheads="1"/>
          </p:cNvSpPr>
          <p:nvPr/>
        </p:nvSpPr>
        <p:spPr bwMode="auto">
          <a:xfrm>
            <a:off x="2774951" y="3656013"/>
            <a:ext cx="17954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300" b="1" dirty="0">
                <a:solidFill>
                  <a:srgbClr val="011893"/>
                </a:solidFill>
                <a:latin typeface="Times New Roman" panose="02020603050405020304" pitchFamily="18" charset="0"/>
              </a:rPr>
              <a:t>LL(1)</a:t>
            </a:r>
            <a:r>
              <a:rPr lang="zh-CN" altLang="en-US" sz="2300" b="1" dirty="0">
                <a:solidFill>
                  <a:srgbClr val="011893"/>
                </a:solidFill>
                <a:latin typeface="Times New Roman" panose="02020603050405020304" pitchFamily="18" charset="0"/>
              </a:rPr>
              <a:t>分析法</a:t>
            </a:r>
          </a:p>
        </p:txBody>
      </p:sp>
      <p:sp>
        <p:nvSpPr>
          <p:cNvPr id="286725" name="Rectangle 5"/>
          <p:cNvSpPr>
            <a:spLocks noChangeArrowheads="1"/>
          </p:cNvSpPr>
          <p:nvPr/>
        </p:nvSpPr>
        <p:spPr bwMode="auto">
          <a:xfrm>
            <a:off x="6791326" y="2147888"/>
            <a:ext cx="22399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简单优先分析法</a:t>
            </a:r>
          </a:p>
        </p:txBody>
      </p:sp>
      <p:sp>
        <p:nvSpPr>
          <p:cNvPr id="286726" name="Rectangle 6"/>
          <p:cNvSpPr>
            <a:spLocks noChangeArrowheads="1"/>
          </p:cNvSpPr>
          <p:nvPr/>
        </p:nvSpPr>
        <p:spPr bwMode="auto">
          <a:xfrm>
            <a:off x="6864351" y="3594101"/>
            <a:ext cx="2239963"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算符优先分析法</a:t>
            </a:r>
          </a:p>
        </p:txBody>
      </p:sp>
      <p:sp>
        <p:nvSpPr>
          <p:cNvPr id="286727" name="Rectangle 7"/>
          <p:cNvSpPr>
            <a:spLocks noChangeArrowheads="1"/>
          </p:cNvSpPr>
          <p:nvPr/>
        </p:nvSpPr>
        <p:spPr bwMode="auto">
          <a:xfrm>
            <a:off x="7229476" y="5113338"/>
            <a:ext cx="147161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300" b="1" dirty="0">
                <a:solidFill>
                  <a:srgbClr val="011893"/>
                </a:solidFill>
                <a:latin typeface="Times New Roman" panose="02020603050405020304" pitchFamily="18" charset="0"/>
              </a:rPr>
              <a:t>LR</a:t>
            </a:r>
            <a:r>
              <a:rPr lang="zh-CN" altLang="en-US" sz="2300" b="1" dirty="0">
                <a:solidFill>
                  <a:srgbClr val="011893"/>
                </a:solidFill>
                <a:latin typeface="Times New Roman" panose="02020603050405020304" pitchFamily="18" charset="0"/>
              </a:rPr>
              <a:t>分析法</a:t>
            </a:r>
          </a:p>
        </p:txBody>
      </p:sp>
      <p:sp>
        <p:nvSpPr>
          <p:cNvPr id="286728" name="Text Box 8"/>
          <p:cNvSpPr txBox="1">
            <a:spLocks noChangeArrowheads="1"/>
          </p:cNvSpPr>
          <p:nvPr/>
        </p:nvSpPr>
        <p:spPr bwMode="auto">
          <a:xfrm>
            <a:off x="6162675" y="5483225"/>
            <a:ext cx="365918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适用性最广的“移进”</a:t>
            </a:r>
            <a:r>
              <a:rPr lang="en-US" altLang="zh-CN" b="1">
                <a:latin typeface="Times New Roman" panose="02020603050405020304" pitchFamily="18" charset="0"/>
                <a:ea typeface="楷体" panose="02010609060101010101" pitchFamily="49" charset="-122"/>
              </a:rPr>
              <a:t>+ </a:t>
            </a:r>
            <a:r>
              <a:rPr lang="zh-CN" altLang="en-US" b="1"/>
              <a:t>“</a:t>
            </a:r>
            <a:r>
              <a:rPr lang="zh-CN" altLang="en-US" b="1">
                <a:latin typeface="Times New Roman" panose="02020603050405020304" pitchFamily="18" charset="0"/>
                <a:ea typeface="楷体" panose="02010609060101010101" pitchFamily="49" charset="-122"/>
              </a:rPr>
              <a:t>归约”方法对文法几乎无要求</a:t>
            </a:r>
          </a:p>
        </p:txBody>
      </p:sp>
      <p:sp>
        <p:nvSpPr>
          <p:cNvPr id="286729" name="Text Box 9"/>
          <p:cNvSpPr txBox="1">
            <a:spLocks noChangeArrowheads="1"/>
          </p:cNvSpPr>
          <p:nvPr/>
        </p:nvSpPr>
        <p:spPr bwMode="auto">
          <a:xfrm>
            <a:off x="6511925" y="3973513"/>
            <a:ext cx="306228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只考虑算符间优先归约关系对文法有一定要求</a:t>
            </a:r>
          </a:p>
        </p:txBody>
      </p:sp>
      <p:sp>
        <p:nvSpPr>
          <p:cNvPr id="286730" name="Text Box 10"/>
          <p:cNvSpPr txBox="1">
            <a:spLocks noChangeArrowheads="1"/>
          </p:cNvSpPr>
          <p:nvPr/>
        </p:nvSpPr>
        <p:spPr bwMode="auto">
          <a:xfrm>
            <a:off x="6370639" y="2535238"/>
            <a:ext cx="3221037"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考虑任意符号间优先归约关系对文法有一定要求</a:t>
            </a:r>
          </a:p>
        </p:txBody>
      </p:sp>
      <p:sp>
        <p:nvSpPr>
          <p:cNvPr id="286731" name="Text Box 11"/>
          <p:cNvSpPr txBox="1">
            <a:spLocks noChangeArrowheads="1"/>
          </p:cNvSpPr>
          <p:nvPr/>
        </p:nvSpPr>
        <p:spPr bwMode="auto">
          <a:xfrm>
            <a:off x="2638425" y="4149726"/>
            <a:ext cx="2089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b="1">
                <a:latin typeface="Times New Roman" panose="02020603050405020304" pitchFamily="18" charset="0"/>
                <a:ea typeface="楷体" panose="02010609060101010101" pitchFamily="49" charset="-122"/>
              </a:rPr>
              <a:t>对文法有严格要求</a:t>
            </a:r>
          </a:p>
        </p:txBody>
      </p:sp>
      <p:sp>
        <p:nvSpPr>
          <p:cNvPr id="286732" name="Text Box 12"/>
          <p:cNvSpPr txBox="1">
            <a:spLocks noChangeArrowheads="1"/>
          </p:cNvSpPr>
          <p:nvPr/>
        </p:nvSpPr>
        <p:spPr bwMode="auto">
          <a:xfrm>
            <a:off x="2640013" y="2740026"/>
            <a:ext cx="2089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b="1">
                <a:latin typeface="Times New Roman" panose="02020603050405020304" pitchFamily="18" charset="0"/>
                <a:ea typeface="楷体" panose="02010609060101010101" pitchFamily="49" charset="-122"/>
              </a:rPr>
              <a:t>对文法有严格要求</a:t>
            </a:r>
          </a:p>
        </p:txBody>
      </p:sp>
      <p:sp>
        <p:nvSpPr>
          <p:cNvPr id="286733" name="AutoShape 13"/>
          <p:cNvSpPr>
            <a:spLocks noChangeArrowheads="1"/>
          </p:cNvSpPr>
          <p:nvPr/>
        </p:nvSpPr>
        <p:spPr bwMode="auto">
          <a:xfrm>
            <a:off x="2452689" y="2224089"/>
            <a:ext cx="2452687" cy="1030287"/>
          </a:xfrm>
          <a:prstGeom prst="roundRect">
            <a:avLst>
              <a:gd name="adj" fmla="val 16667"/>
            </a:avLst>
          </a:prstGeom>
          <a:noFill/>
          <a:ln w="254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FF0000"/>
              </a:solidFill>
            </a:endParaRPr>
          </a:p>
        </p:txBody>
      </p:sp>
      <p:sp>
        <p:nvSpPr>
          <p:cNvPr id="286734" name="AutoShape 14"/>
          <p:cNvSpPr>
            <a:spLocks noChangeArrowheads="1"/>
          </p:cNvSpPr>
          <p:nvPr/>
        </p:nvSpPr>
        <p:spPr bwMode="auto">
          <a:xfrm>
            <a:off x="2454275" y="3611564"/>
            <a:ext cx="2452688"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5" name="AutoShape 15"/>
          <p:cNvSpPr>
            <a:spLocks noChangeArrowheads="1"/>
          </p:cNvSpPr>
          <p:nvPr/>
        </p:nvSpPr>
        <p:spPr bwMode="auto">
          <a:xfrm>
            <a:off x="6121401" y="2182814"/>
            <a:ext cx="3787775"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6" name="AutoShape 16"/>
          <p:cNvSpPr>
            <a:spLocks noChangeArrowheads="1"/>
          </p:cNvSpPr>
          <p:nvPr/>
        </p:nvSpPr>
        <p:spPr bwMode="auto">
          <a:xfrm>
            <a:off x="6122989" y="3613150"/>
            <a:ext cx="3787775" cy="1030288"/>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7" name="AutoShape 17"/>
          <p:cNvSpPr>
            <a:spLocks noChangeArrowheads="1"/>
          </p:cNvSpPr>
          <p:nvPr/>
        </p:nvSpPr>
        <p:spPr bwMode="auto">
          <a:xfrm>
            <a:off x="6124576" y="5100639"/>
            <a:ext cx="3787775"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8" name="WordArt 18"/>
          <p:cNvSpPr>
            <a:spLocks noChangeArrowheads="1" noChangeShapeType="1" noTextEdit="1"/>
          </p:cNvSpPr>
          <p:nvPr/>
        </p:nvSpPr>
        <p:spPr bwMode="auto">
          <a:xfrm>
            <a:off x="6578601" y="1535113"/>
            <a:ext cx="2701925" cy="373062"/>
          </a:xfrm>
          <a:prstGeom prst="rect">
            <a:avLst/>
          </a:prstGeom>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a:r>
              <a:rPr lang="zh-CN" altLang="en-US" sz="3600" b="1" kern="10" dirty="0">
                <a:solidFill>
                  <a:srgbClr val="011893"/>
                </a:solidFill>
                <a:latin typeface="方正正粗黑简体"/>
              </a:rPr>
              <a:t>自底向上分析法</a:t>
            </a:r>
          </a:p>
        </p:txBody>
      </p:sp>
      <p:sp>
        <p:nvSpPr>
          <p:cNvPr id="286739" name="WordArt 19"/>
          <p:cNvSpPr>
            <a:spLocks noChangeArrowheads="1" noChangeShapeType="1" noTextEdit="1"/>
          </p:cNvSpPr>
          <p:nvPr/>
        </p:nvSpPr>
        <p:spPr bwMode="auto">
          <a:xfrm>
            <a:off x="2336801" y="1522413"/>
            <a:ext cx="2701925" cy="373062"/>
          </a:xfrm>
          <a:prstGeom prst="rect">
            <a:avLst/>
          </a:prstGeom>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a:r>
              <a:rPr lang="zh-CN" altLang="en-US" sz="3600" b="1" kern="10" dirty="0">
                <a:solidFill>
                  <a:srgbClr val="011893"/>
                </a:solidFill>
                <a:latin typeface="方正正粗黑简体"/>
              </a:rPr>
              <a:t>自顶向下分析法</a:t>
            </a:r>
          </a:p>
        </p:txBody>
      </p:sp>
      <p:sp>
        <p:nvSpPr>
          <p:cNvPr id="286740" name="Line 20"/>
          <p:cNvSpPr>
            <a:spLocks noChangeShapeType="1"/>
          </p:cNvSpPr>
          <p:nvPr/>
        </p:nvSpPr>
        <p:spPr bwMode="auto">
          <a:xfrm>
            <a:off x="5559425" y="1479550"/>
            <a:ext cx="0" cy="461645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cxnSp>
        <p:nvCxnSpPr>
          <p:cNvPr id="4" name="肘形连接符 3"/>
          <p:cNvCxnSpPr/>
          <p:nvPr/>
        </p:nvCxnSpPr>
        <p:spPr>
          <a:xfrm rot="5400000">
            <a:off x="1333103" y="3979467"/>
            <a:ext cx="1223170" cy="1019175"/>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854078" y="5100639"/>
            <a:ext cx="4140197" cy="92333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smtClean="0"/>
              <a:t>不含左递归</a:t>
            </a:r>
            <a:endParaRPr lang="en-US" altLang="zh-CN" dirty="0" smtClean="0"/>
          </a:p>
          <a:p>
            <a:pPr marL="285750" indent="-285750">
              <a:buFont typeface="Arial" panose="020B0604020202020204" pitchFamily="34" charset="0"/>
              <a:buChar char="•"/>
            </a:pPr>
            <a:r>
              <a:rPr lang="zh-CN" altLang="en-US" dirty="0" smtClean="0"/>
              <a:t>每个非终结符号的各个候选式所推出的终结符号串首符号集合两两不相交</a:t>
            </a:r>
            <a:endParaRPr lang="zh-CN" altLang="en-US" dirty="0"/>
          </a:p>
        </p:txBody>
      </p:sp>
    </p:spTree>
    <p:extLst>
      <p:ext uri="{BB962C8B-B14F-4D97-AF65-F5344CB8AC3E}">
        <p14:creationId xmlns:p14="http://schemas.microsoft.com/office/powerpoint/2010/main" val="203302238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2659"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82660"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701034796"/>
                    </a:ext>
                  </a:extLst>
                </a:gridCol>
                <a:gridCol w="704850">
                  <a:extLst>
                    <a:ext uri="{9D8B030D-6E8A-4147-A177-3AD203B41FA5}">
                      <a16:colId xmlns:a16="http://schemas.microsoft.com/office/drawing/2014/main" val="2742798771"/>
                    </a:ext>
                  </a:extLst>
                </a:gridCol>
                <a:gridCol w="1016000">
                  <a:extLst>
                    <a:ext uri="{9D8B030D-6E8A-4147-A177-3AD203B41FA5}">
                      <a16:colId xmlns:a16="http://schemas.microsoft.com/office/drawing/2014/main" val="417827719"/>
                    </a:ext>
                  </a:extLst>
                </a:gridCol>
                <a:gridCol w="1425575">
                  <a:extLst>
                    <a:ext uri="{9D8B030D-6E8A-4147-A177-3AD203B41FA5}">
                      <a16:colId xmlns:a16="http://schemas.microsoft.com/office/drawing/2014/main" val="1772298094"/>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8882927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7676202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65295434"/>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712613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55904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11013872"/>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2846588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024047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69803448"/>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9827319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6124341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6654685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8275134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8220507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44802296"/>
                  </a:ext>
                </a:extLst>
              </a:tr>
            </a:tbl>
          </a:graphicData>
        </a:graphic>
      </p:graphicFrame>
      <p:graphicFrame>
        <p:nvGraphicFramePr>
          <p:cNvPr id="582745"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2486752318"/>
                    </a:ext>
                  </a:extLst>
                </a:gridCol>
                <a:gridCol w="420688">
                  <a:extLst>
                    <a:ext uri="{9D8B030D-6E8A-4147-A177-3AD203B41FA5}">
                      <a16:colId xmlns:a16="http://schemas.microsoft.com/office/drawing/2014/main" val="1752057906"/>
                    </a:ext>
                  </a:extLst>
                </a:gridCol>
                <a:gridCol w="423862">
                  <a:extLst>
                    <a:ext uri="{9D8B030D-6E8A-4147-A177-3AD203B41FA5}">
                      <a16:colId xmlns:a16="http://schemas.microsoft.com/office/drawing/2014/main" val="851130"/>
                    </a:ext>
                  </a:extLst>
                </a:gridCol>
                <a:gridCol w="420688">
                  <a:extLst>
                    <a:ext uri="{9D8B030D-6E8A-4147-A177-3AD203B41FA5}">
                      <a16:colId xmlns:a16="http://schemas.microsoft.com/office/drawing/2014/main" val="2966821935"/>
                    </a:ext>
                  </a:extLst>
                </a:gridCol>
                <a:gridCol w="420687">
                  <a:extLst>
                    <a:ext uri="{9D8B030D-6E8A-4147-A177-3AD203B41FA5}">
                      <a16:colId xmlns:a16="http://schemas.microsoft.com/office/drawing/2014/main" val="2150595863"/>
                    </a:ext>
                  </a:extLst>
                </a:gridCol>
                <a:gridCol w="423863">
                  <a:extLst>
                    <a:ext uri="{9D8B030D-6E8A-4147-A177-3AD203B41FA5}">
                      <a16:colId xmlns:a16="http://schemas.microsoft.com/office/drawing/2014/main" val="1010383083"/>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3868579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74572259"/>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9843317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768501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340271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03526743"/>
                  </a:ext>
                </a:extLst>
              </a:tr>
            </a:tbl>
          </a:graphicData>
        </a:graphic>
      </p:graphicFrame>
      <p:grpSp>
        <p:nvGrpSpPr>
          <p:cNvPr id="18569" name="Group 140"/>
          <p:cNvGrpSpPr>
            <a:grpSpLocks/>
          </p:cNvGrpSpPr>
          <p:nvPr/>
        </p:nvGrpSpPr>
        <p:grpSpPr bwMode="auto">
          <a:xfrm>
            <a:off x="4287838" y="3702050"/>
            <a:ext cx="438150" cy="762000"/>
            <a:chOff x="2653" y="2546"/>
            <a:chExt cx="276" cy="480"/>
          </a:xfrm>
        </p:grpSpPr>
        <p:sp>
          <p:nvSpPr>
            <p:cNvPr id="582797"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82798"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82799"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88431763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6211"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06212"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677688806"/>
                    </a:ext>
                  </a:extLst>
                </a:gridCol>
                <a:gridCol w="704850">
                  <a:extLst>
                    <a:ext uri="{9D8B030D-6E8A-4147-A177-3AD203B41FA5}">
                      <a16:colId xmlns:a16="http://schemas.microsoft.com/office/drawing/2014/main" val="973964820"/>
                    </a:ext>
                  </a:extLst>
                </a:gridCol>
                <a:gridCol w="1016000">
                  <a:extLst>
                    <a:ext uri="{9D8B030D-6E8A-4147-A177-3AD203B41FA5}">
                      <a16:colId xmlns:a16="http://schemas.microsoft.com/office/drawing/2014/main" val="1458305302"/>
                    </a:ext>
                  </a:extLst>
                </a:gridCol>
                <a:gridCol w="1425575">
                  <a:extLst>
                    <a:ext uri="{9D8B030D-6E8A-4147-A177-3AD203B41FA5}">
                      <a16:colId xmlns:a16="http://schemas.microsoft.com/office/drawing/2014/main" val="2383150227"/>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0542129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3211665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50274739"/>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5823535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8732042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39112959"/>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1302159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7266355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38794890"/>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7758388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0533036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1645803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7281759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8479863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79396646"/>
                  </a:ext>
                </a:extLst>
              </a:tr>
            </a:tbl>
          </a:graphicData>
        </a:graphic>
      </p:graphicFrame>
      <p:graphicFrame>
        <p:nvGraphicFramePr>
          <p:cNvPr id="606294" name="Group 86"/>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3921715800"/>
                    </a:ext>
                  </a:extLst>
                </a:gridCol>
                <a:gridCol w="420688">
                  <a:extLst>
                    <a:ext uri="{9D8B030D-6E8A-4147-A177-3AD203B41FA5}">
                      <a16:colId xmlns:a16="http://schemas.microsoft.com/office/drawing/2014/main" val="208928067"/>
                    </a:ext>
                  </a:extLst>
                </a:gridCol>
                <a:gridCol w="423862">
                  <a:extLst>
                    <a:ext uri="{9D8B030D-6E8A-4147-A177-3AD203B41FA5}">
                      <a16:colId xmlns:a16="http://schemas.microsoft.com/office/drawing/2014/main" val="440724742"/>
                    </a:ext>
                  </a:extLst>
                </a:gridCol>
                <a:gridCol w="420688">
                  <a:extLst>
                    <a:ext uri="{9D8B030D-6E8A-4147-A177-3AD203B41FA5}">
                      <a16:colId xmlns:a16="http://schemas.microsoft.com/office/drawing/2014/main" val="3363499984"/>
                    </a:ext>
                  </a:extLst>
                </a:gridCol>
                <a:gridCol w="420687">
                  <a:extLst>
                    <a:ext uri="{9D8B030D-6E8A-4147-A177-3AD203B41FA5}">
                      <a16:colId xmlns:a16="http://schemas.microsoft.com/office/drawing/2014/main" val="793892164"/>
                    </a:ext>
                  </a:extLst>
                </a:gridCol>
                <a:gridCol w="423863">
                  <a:extLst>
                    <a:ext uri="{9D8B030D-6E8A-4147-A177-3AD203B41FA5}">
                      <a16:colId xmlns:a16="http://schemas.microsoft.com/office/drawing/2014/main" val="852272473"/>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0496126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32343924"/>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702762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8049968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2570115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21818925"/>
                  </a:ext>
                </a:extLst>
              </a:tr>
            </a:tbl>
          </a:graphicData>
        </a:graphic>
      </p:graphicFrame>
      <p:grpSp>
        <p:nvGrpSpPr>
          <p:cNvPr id="19593" name="Group 137"/>
          <p:cNvGrpSpPr>
            <a:grpSpLocks/>
          </p:cNvGrpSpPr>
          <p:nvPr/>
        </p:nvGrpSpPr>
        <p:grpSpPr bwMode="auto">
          <a:xfrm>
            <a:off x="4287838" y="3702050"/>
            <a:ext cx="438150" cy="762000"/>
            <a:chOff x="2653" y="2546"/>
            <a:chExt cx="276" cy="480"/>
          </a:xfrm>
        </p:grpSpPr>
        <p:sp>
          <p:nvSpPr>
            <p:cNvPr id="606346" name="Text Box 138"/>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6347" name="Rectangle 139"/>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06348" name="Rectangle 140"/>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606349" name="Text Box 141"/>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buFont typeface="Arial" panose="020B0604020202020204" pitchFamily="34" charset="0"/>
              <a:buNone/>
              <a:defRPr/>
            </a:pPr>
            <a:r>
              <a:rPr lang="en-US" altLang="zh-CN" sz="2400" b="1" dirty="0">
                <a:latin typeface="Times New Roman" panose="02020603050405020304" pitchFamily="18" charset="0"/>
              </a:rPr>
              <a:t># </a:t>
            </a:r>
            <a:r>
              <a:rPr lang="en-US" altLang="zh-CN" sz="2400" b="1" dirty="0">
                <a:solidFill>
                  <a:srgbClr val="C00000"/>
                </a:solidFill>
                <a:effectLst>
                  <a:outerShdw blurRad="38100" dist="38100" dir="2700000" algn="tl">
                    <a:srgbClr val="000000"/>
                  </a:outerShdw>
                </a:effectLst>
                <a:latin typeface="Times New Roman" panose="02020603050405020304" pitchFamily="18" charset="0"/>
              </a:rPr>
              <a:t>·&lt;</a:t>
            </a:r>
            <a:r>
              <a:rPr lang="en-US" altLang="zh-CN" sz="2400" b="1" dirty="0">
                <a:latin typeface="Times New Roman" panose="02020603050405020304" pitchFamily="18" charset="0"/>
              </a:rPr>
              <a:t>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 #</a:t>
            </a:r>
          </a:p>
        </p:txBody>
      </p:sp>
      <p:sp>
        <p:nvSpPr>
          <p:cNvPr id="19596" name="Rectangle 142"/>
          <p:cNvSpPr>
            <a:spLocks noChangeArrowheads="1"/>
          </p:cNvSpPr>
          <p:nvPr/>
        </p:nvSpPr>
        <p:spPr bwMode="auto">
          <a:xfrm>
            <a:off x="1779588" y="5510214"/>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19597" name="Rectangle 143"/>
          <p:cNvSpPr>
            <a:spLocks noChangeArrowheads="1"/>
          </p:cNvSpPr>
          <p:nvPr/>
        </p:nvSpPr>
        <p:spPr bwMode="auto">
          <a:xfrm>
            <a:off x="3630614"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606352" name="Rectangle 144"/>
          <p:cNvSpPr>
            <a:spLocks noChangeArrowheads="1"/>
          </p:cNvSpPr>
          <p:nvPr/>
        </p:nvSpPr>
        <p:spPr bwMode="auto">
          <a:xfrm>
            <a:off x="3636963" y="5500689"/>
            <a:ext cx="46198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buFont typeface="Arial" panose="020B0604020202020204" pitchFamily="34" charset="0"/>
              <a:buNone/>
              <a:defRPr/>
            </a:pPr>
            <a:r>
              <a:rPr lang="en-US" altLang="zh-CN" sz="2400" b="1" dirty="0">
                <a:solidFill>
                  <a:srgbClr val="C00000"/>
                </a:solidFill>
                <a:effectLst>
                  <a:outerShdw blurRad="38100" dist="38100" dir="2700000" algn="tl">
                    <a:srgbClr val="000000"/>
                  </a:outerShdw>
                </a:effectLst>
                <a:latin typeface="Times New Roman" panose="02020603050405020304" pitchFamily="18" charset="0"/>
              </a:rPr>
              <a:t>&gt;·</a:t>
            </a:r>
            <a:endParaRPr lang="zh-CN" altLang="en-US" sz="2400" b="1" dirty="0">
              <a:solidFill>
                <a:srgbClr val="C00000"/>
              </a:solidFill>
              <a:effectLst>
                <a:outerShdw blurRad="38100" dist="38100" dir="2700000" algn="tl">
                  <a:srgbClr val="000000"/>
                </a:outerShdw>
              </a:effectLst>
              <a:latin typeface="Times New Roman" panose="02020603050405020304" pitchFamily="18" charset="0"/>
            </a:endParaRPr>
          </a:p>
        </p:txBody>
      </p:sp>
      <p:sp>
        <p:nvSpPr>
          <p:cNvPr id="14"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0917071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83"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83684"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530264843"/>
                    </a:ext>
                  </a:extLst>
                </a:gridCol>
                <a:gridCol w="704850">
                  <a:extLst>
                    <a:ext uri="{9D8B030D-6E8A-4147-A177-3AD203B41FA5}">
                      <a16:colId xmlns:a16="http://schemas.microsoft.com/office/drawing/2014/main" val="3258631817"/>
                    </a:ext>
                  </a:extLst>
                </a:gridCol>
                <a:gridCol w="1016000">
                  <a:extLst>
                    <a:ext uri="{9D8B030D-6E8A-4147-A177-3AD203B41FA5}">
                      <a16:colId xmlns:a16="http://schemas.microsoft.com/office/drawing/2014/main" val="3327567320"/>
                    </a:ext>
                  </a:extLst>
                </a:gridCol>
                <a:gridCol w="1425575">
                  <a:extLst>
                    <a:ext uri="{9D8B030D-6E8A-4147-A177-3AD203B41FA5}">
                      <a16:colId xmlns:a16="http://schemas.microsoft.com/office/drawing/2014/main" val="2078731705"/>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1598726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9258818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72478083"/>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7758860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634461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9709824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0512495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8544416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39385179"/>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099834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7904588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9519332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4171037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2117895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15446257"/>
                  </a:ext>
                </a:extLst>
              </a:tr>
            </a:tbl>
          </a:graphicData>
        </a:graphic>
      </p:graphicFrame>
      <p:graphicFrame>
        <p:nvGraphicFramePr>
          <p:cNvPr id="583769"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896741820"/>
                    </a:ext>
                  </a:extLst>
                </a:gridCol>
                <a:gridCol w="420688">
                  <a:extLst>
                    <a:ext uri="{9D8B030D-6E8A-4147-A177-3AD203B41FA5}">
                      <a16:colId xmlns:a16="http://schemas.microsoft.com/office/drawing/2014/main" val="3835466884"/>
                    </a:ext>
                  </a:extLst>
                </a:gridCol>
                <a:gridCol w="423862">
                  <a:extLst>
                    <a:ext uri="{9D8B030D-6E8A-4147-A177-3AD203B41FA5}">
                      <a16:colId xmlns:a16="http://schemas.microsoft.com/office/drawing/2014/main" val="2657960593"/>
                    </a:ext>
                  </a:extLst>
                </a:gridCol>
                <a:gridCol w="420688">
                  <a:extLst>
                    <a:ext uri="{9D8B030D-6E8A-4147-A177-3AD203B41FA5}">
                      <a16:colId xmlns:a16="http://schemas.microsoft.com/office/drawing/2014/main" val="3866095788"/>
                    </a:ext>
                  </a:extLst>
                </a:gridCol>
                <a:gridCol w="420687">
                  <a:extLst>
                    <a:ext uri="{9D8B030D-6E8A-4147-A177-3AD203B41FA5}">
                      <a16:colId xmlns:a16="http://schemas.microsoft.com/office/drawing/2014/main" val="4142138558"/>
                    </a:ext>
                  </a:extLst>
                </a:gridCol>
                <a:gridCol w="423863">
                  <a:extLst>
                    <a:ext uri="{9D8B030D-6E8A-4147-A177-3AD203B41FA5}">
                      <a16:colId xmlns:a16="http://schemas.microsoft.com/office/drawing/2014/main" val="2329472417"/>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4519208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8419560"/>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2826495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7124197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2384513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32481774"/>
                  </a:ext>
                </a:extLst>
              </a:tr>
            </a:tbl>
          </a:graphicData>
        </a:graphic>
      </p:graphicFrame>
      <p:grpSp>
        <p:nvGrpSpPr>
          <p:cNvPr id="20617" name="Group 140"/>
          <p:cNvGrpSpPr>
            <a:grpSpLocks/>
          </p:cNvGrpSpPr>
          <p:nvPr/>
        </p:nvGrpSpPr>
        <p:grpSpPr bwMode="auto">
          <a:xfrm>
            <a:off x="4287838" y="3702050"/>
            <a:ext cx="438150" cy="762000"/>
            <a:chOff x="2653" y="2546"/>
            <a:chExt cx="276" cy="480"/>
          </a:xfrm>
        </p:grpSpPr>
        <p:sp>
          <p:nvSpPr>
            <p:cNvPr id="583821"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83822"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83823"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4"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11101223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707"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84708"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165642063"/>
                    </a:ext>
                  </a:extLst>
                </a:gridCol>
                <a:gridCol w="704850">
                  <a:extLst>
                    <a:ext uri="{9D8B030D-6E8A-4147-A177-3AD203B41FA5}">
                      <a16:colId xmlns:a16="http://schemas.microsoft.com/office/drawing/2014/main" val="1905382039"/>
                    </a:ext>
                  </a:extLst>
                </a:gridCol>
                <a:gridCol w="1016000">
                  <a:extLst>
                    <a:ext uri="{9D8B030D-6E8A-4147-A177-3AD203B41FA5}">
                      <a16:colId xmlns:a16="http://schemas.microsoft.com/office/drawing/2014/main" val="4246844811"/>
                    </a:ext>
                  </a:extLst>
                </a:gridCol>
                <a:gridCol w="1425575">
                  <a:extLst>
                    <a:ext uri="{9D8B030D-6E8A-4147-A177-3AD203B41FA5}">
                      <a16:colId xmlns:a16="http://schemas.microsoft.com/office/drawing/2014/main" val="1160653178"/>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0078282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dirty="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dirty="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3784887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43436711"/>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2023537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0869256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74207450"/>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9140711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8315356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0149965"/>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2259120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8067658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7769511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8056982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8885204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dirty="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53330331"/>
                  </a:ext>
                </a:extLst>
              </a:tr>
            </a:tbl>
          </a:graphicData>
        </a:graphic>
      </p:graphicFrame>
      <p:graphicFrame>
        <p:nvGraphicFramePr>
          <p:cNvPr id="584793"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206822612"/>
                    </a:ext>
                  </a:extLst>
                </a:gridCol>
                <a:gridCol w="420688">
                  <a:extLst>
                    <a:ext uri="{9D8B030D-6E8A-4147-A177-3AD203B41FA5}">
                      <a16:colId xmlns:a16="http://schemas.microsoft.com/office/drawing/2014/main" val="1428152674"/>
                    </a:ext>
                  </a:extLst>
                </a:gridCol>
                <a:gridCol w="423862">
                  <a:extLst>
                    <a:ext uri="{9D8B030D-6E8A-4147-A177-3AD203B41FA5}">
                      <a16:colId xmlns:a16="http://schemas.microsoft.com/office/drawing/2014/main" val="3546416709"/>
                    </a:ext>
                  </a:extLst>
                </a:gridCol>
                <a:gridCol w="420688">
                  <a:extLst>
                    <a:ext uri="{9D8B030D-6E8A-4147-A177-3AD203B41FA5}">
                      <a16:colId xmlns:a16="http://schemas.microsoft.com/office/drawing/2014/main" val="1041593535"/>
                    </a:ext>
                  </a:extLst>
                </a:gridCol>
                <a:gridCol w="420687">
                  <a:extLst>
                    <a:ext uri="{9D8B030D-6E8A-4147-A177-3AD203B41FA5}">
                      <a16:colId xmlns:a16="http://schemas.microsoft.com/office/drawing/2014/main" val="978805329"/>
                    </a:ext>
                  </a:extLst>
                </a:gridCol>
                <a:gridCol w="423863">
                  <a:extLst>
                    <a:ext uri="{9D8B030D-6E8A-4147-A177-3AD203B41FA5}">
                      <a16:colId xmlns:a16="http://schemas.microsoft.com/office/drawing/2014/main" val="3342031675"/>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028672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28740408"/>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77404633"/>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0624227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2673047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96469816"/>
                  </a:ext>
                </a:extLst>
              </a:tr>
            </a:tbl>
          </a:graphicData>
        </a:graphic>
      </p:graphicFrame>
      <p:grpSp>
        <p:nvGrpSpPr>
          <p:cNvPr id="21641" name="Group 140"/>
          <p:cNvGrpSpPr>
            <a:grpSpLocks/>
          </p:cNvGrpSpPr>
          <p:nvPr/>
        </p:nvGrpSpPr>
        <p:grpSpPr bwMode="auto">
          <a:xfrm>
            <a:off x="4287838" y="3702050"/>
            <a:ext cx="438150" cy="762000"/>
            <a:chOff x="2653" y="2546"/>
            <a:chExt cx="276" cy="480"/>
          </a:xfrm>
        </p:grpSpPr>
        <p:sp>
          <p:nvSpPr>
            <p:cNvPr id="584845"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84846"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84847"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584848" name="Text Box 144"/>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buFont typeface="Arial" panose="020B0604020202020204" pitchFamily="34" charset="0"/>
              <a:buNone/>
              <a:defRPr/>
            </a:pPr>
            <a:r>
              <a:rPr lang="en-US" altLang="zh-CN" sz="2400" b="1" dirty="0">
                <a:solidFill>
                  <a:srgbClr val="FF0000"/>
                </a:solidFill>
                <a:latin typeface="Times New Roman" panose="02020603050405020304" pitchFamily="18" charset="0"/>
              </a:rPr>
              <a:t># </a:t>
            </a:r>
            <a:r>
              <a:rPr lang="en-US" altLang="zh-CN" sz="2400" b="1" dirty="0">
                <a:solidFill>
                  <a:srgbClr val="FFFF00"/>
                </a:solidFill>
                <a:effectLst>
                  <a:outerShdw blurRad="38100" dist="38100" dir="2700000" algn="tl">
                    <a:srgbClr val="000000"/>
                  </a:outerShdw>
                </a:effectLst>
                <a:latin typeface="Times New Roman" panose="02020603050405020304" pitchFamily="18" charset="0"/>
              </a:rPr>
              <a:t> </a:t>
            </a:r>
            <a:r>
              <a:rPr lang="en-US" altLang="zh-CN" sz="2400" b="1" dirty="0">
                <a:latin typeface="Times New Roman" panose="02020603050405020304" pitchFamily="18" charset="0"/>
              </a:rPr>
              <a:t>V                          </a:t>
            </a:r>
            <a:r>
              <a:rPr lang="en-US" altLang="zh-CN" sz="2400" b="1" dirty="0">
                <a:solidFill>
                  <a:srgbClr val="FF0000"/>
                </a:solidFill>
                <a:latin typeface="Times New Roman" panose="02020603050405020304" pitchFamily="18" charset="0"/>
              </a:rPr>
              <a:t>*</a:t>
            </a:r>
            <a:r>
              <a:rPr lang="en-US" altLang="zh-CN" sz="2400" b="1" dirty="0">
                <a:latin typeface="Times New Roman" panose="02020603050405020304" pitchFamily="18" charset="0"/>
              </a:rPr>
              <a:t>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 #</a:t>
            </a:r>
          </a:p>
        </p:txBody>
      </p:sp>
      <p:sp>
        <p:nvSpPr>
          <p:cNvPr id="21644" name="Rectangle 145"/>
          <p:cNvSpPr>
            <a:spLocks noChangeArrowheads="1"/>
          </p:cNvSpPr>
          <p:nvPr/>
        </p:nvSpPr>
        <p:spPr bwMode="auto">
          <a:xfrm>
            <a:off x="1779588" y="5510214"/>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1645" name="Rectangle 146"/>
          <p:cNvSpPr>
            <a:spLocks noChangeArrowheads="1"/>
          </p:cNvSpPr>
          <p:nvPr/>
        </p:nvSpPr>
        <p:spPr bwMode="auto">
          <a:xfrm>
            <a:off x="3630614"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algn="ctr" fontAlgn="base">
              <a:spcBef>
                <a:spcPct val="20000"/>
              </a:spcBef>
              <a:spcAft>
                <a:spcPct val="0"/>
              </a:spcAft>
              <a:buClr>
                <a:schemeClr val="hlink"/>
              </a:buClr>
              <a:buSzPct val="70000"/>
            </a:pPr>
            <a:r>
              <a:rPr lang="en-US" altLang="zh-CN" b="1" dirty="0">
                <a:solidFill>
                  <a:srgbClr val="FF0000"/>
                </a:solidFill>
                <a:effectLst>
                  <a:outerShdw blurRad="38100" dist="38100" dir="2700000" algn="tl">
                    <a:srgbClr val="000000"/>
                  </a:outerShdw>
                </a:effectLst>
                <a:cs typeface="Arial" panose="020B0604020202020204" pitchFamily="34" charset="0"/>
              </a:rPr>
              <a:t>·</a:t>
            </a:r>
            <a:r>
              <a:rPr lang="en-US" altLang="zh-CN" b="1" dirty="0">
                <a:solidFill>
                  <a:srgbClr val="FF0000"/>
                </a:solidFill>
                <a:effectLst>
                  <a:outerShdw blurRad="38100" dist="38100" dir="2700000" algn="tl">
                    <a:srgbClr val="000000"/>
                  </a:outerShdw>
                </a:effectLst>
                <a:latin typeface="Garamond" panose="02020404030301010803" pitchFamily="18" charset="0"/>
                <a:cs typeface="Arial" panose="020B0604020202020204" pitchFamily="34" charset="0"/>
              </a:rPr>
              <a:t>&lt;</a:t>
            </a:r>
          </a:p>
        </p:txBody>
      </p:sp>
      <p:sp>
        <p:nvSpPr>
          <p:cNvPr id="13"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94672435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731"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85732"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622871328"/>
                    </a:ext>
                  </a:extLst>
                </a:gridCol>
                <a:gridCol w="704850">
                  <a:extLst>
                    <a:ext uri="{9D8B030D-6E8A-4147-A177-3AD203B41FA5}">
                      <a16:colId xmlns:a16="http://schemas.microsoft.com/office/drawing/2014/main" val="2228129261"/>
                    </a:ext>
                  </a:extLst>
                </a:gridCol>
                <a:gridCol w="1016000">
                  <a:extLst>
                    <a:ext uri="{9D8B030D-6E8A-4147-A177-3AD203B41FA5}">
                      <a16:colId xmlns:a16="http://schemas.microsoft.com/office/drawing/2014/main" val="3875959802"/>
                    </a:ext>
                  </a:extLst>
                </a:gridCol>
                <a:gridCol w="1425575">
                  <a:extLst>
                    <a:ext uri="{9D8B030D-6E8A-4147-A177-3AD203B41FA5}">
                      <a16:colId xmlns:a16="http://schemas.microsoft.com/office/drawing/2014/main" val="3665268539"/>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9283857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4155428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8390695"/>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6893187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4680416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61847359"/>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5672699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1460557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75699068"/>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9211843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6127938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6948949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8479794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3461718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00500899"/>
                  </a:ext>
                </a:extLst>
              </a:tr>
            </a:tbl>
          </a:graphicData>
        </a:graphic>
      </p:graphicFrame>
      <p:graphicFrame>
        <p:nvGraphicFramePr>
          <p:cNvPr id="585817"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325858688"/>
                    </a:ext>
                  </a:extLst>
                </a:gridCol>
                <a:gridCol w="420688">
                  <a:extLst>
                    <a:ext uri="{9D8B030D-6E8A-4147-A177-3AD203B41FA5}">
                      <a16:colId xmlns:a16="http://schemas.microsoft.com/office/drawing/2014/main" val="1978842059"/>
                    </a:ext>
                  </a:extLst>
                </a:gridCol>
                <a:gridCol w="423862">
                  <a:extLst>
                    <a:ext uri="{9D8B030D-6E8A-4147-A177-3AD203B41FA5}">
                      <a16:colId xmlns:a16="http://schemas.microsoft.com/office/drawing/2014/main" val="3816971036"/>
                    </a:ext>
                  </a:extLst>
                </a:gridCol>
                <a:gridCol w="420688">
                  <a:extLst>
                    <a:ext uri="{9D8B030D-6E8A-4147-A177-3AD203B41FA5}">
                      <a16:colId xmlns:a16="http://schemas.microsoft.com/office/drawing/2014/main" val="2429587867"/>
                    </a:ext>
                  </a:extLst>
                </a:gridCol>
                <a:gridCol w="420687">
                  <a:extLst>
                    <a:ext uri="{9D8B030D-6E8A-4147-A177-3AD203B41FA5}">
                      <a16:colId xmlns:a16="http://schemas.microsoft.com/office/drawing/2014/main" val="601170311"/>
                    </a:ext>
                  </a:extLst>
                </a:gridCol>
                <a:gridCol w="423863">
                  <a:extLst>
                    <a:ext uri="{9D8B030D-6E8A-4147-A177-3AD203B41FA5}">
                      <a16:colId xmlns:a16="http://schemas.microsoft.com/office/drawing/2014/main" val="3937591515"/>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2360791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89594792"/>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4775476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5599143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799597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35421432"/>
                  </a:ext>
                </a:extLst>
              </a:tr>
            </a:tbl>
          </a:graphicData>
        </a:graphic>
      </p:graphicFrame>
      <p:grpSp>
        <p:nvGrpSpPr>
          <p:cNvPr id="22665" name="Group 140"/>
          <p:cNvGrpSpPr>
            <a:grpSpLocks/>
          </p:cNvGrpSpPr>
          <p:nvPr/>
        </p:nvGrpSpPr>
        <p:grpSpPr bwMode="auto">
          <a:xfrm>
            <a:off x="4287838" y="3702050"/>
            <a:ext cx="438150" cy="762000"/>
            <a:chOff x="2653" y="2546"/>
            <a:chExt cx="276" cy="480"/>
          </a:xfrm>
        </p:grpSpPr>
        <p:sp>
          <p:nvSpPr>
            <p:cNvPr id="585869"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85870"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85871"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13093264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755"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86756"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955874087"/>
                    </a:ext>
                  </a:extLst>
                </a:gridCol>
                <a:gridCol w="704850">
                  <a:extLst>
                    <a:ext uri="{9D8B030D-6E8A-4147-A177-3AD203B41FA5}">
                      <a16:colId xmlns:a16="http://schemas.microsoft.com/office/drawing/2014/main" val="4093862063"/>
                    </a:ext>
                  </a:extLst>
                </a:gridCol>
                <a:gridCol w="1016000">
                  <a:extLst>
                    <a:ext uri="{9D8B030D-6E8A-4147-A177-3AD203B41FA5}">
                      <a16:colId xmlns:a16="http://schemas.microsoft.com/office/drawing/2014/main" val="2902450952"/>
                    </a:ext>
                  </a:extLst>
                </a:gridCol>
                <a:gridCol w="1425575">
                  <a:extLst>
                    <a:ext uri="{9D8B030D-6E8A-4147-A177-3AD203B41FA5}">
                      <a16:colId xmlns:a16="http://schemas.microsoft.com/office/drawing/2014/main" val="1992753946"/>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7433475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9111084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10560528"/>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319790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287154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38744641"/>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644810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6389086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9718813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2295556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5203170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2291429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4682926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3662831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30121426"/>
                  </a:ext>
                </a:extLst>
              </a:tr>
            </a:tbl>
          </a:graphicData>
        </a:graphic>
      </p:graphicFrame>
      <p:graphicFrame>
        <p:nvGraphicFramePr>
          <p:cNvPr id="586841"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2842779398"/>
                    </a:ext>
                  </a:extLst>
                </a:gridCol>
                <a:gridCol w="420688">
                  <a:extLst>
                    <a:ext uri="{9D8B030D-6E8A-4147-A177-3AD203B41FA5}">
                      <a16:colId xmlns:a16="http://schemas.microsoft.com/office/drawing/2014/main" val="1965514229"/>
                    </a:ext>
                  </a:extLst>
                </a:gridCol>
                <a:gridCol w="423862">
                  <a:extLst>
                    <a:ext uri="{9D8B030D-6E8A-4147-A177-3AD203B41FA5}">
                      <a16:colId xmlns:a16="http://schemas.microsoft.com/office/drawing/2014/main" val="1568555872"/>
                    </a:ext>
                  </a:extLst>
                </a:gridCol>
                <a:gridCol w="420688">
                  <a:extLst>
                    <a:ext uri="{9D8B030D-6E8A-4147-A177-3AD203B41FA5}">
                      <a16:colId xmlns:a16="http://schemas.microsoft.com/office/drawing/2014/main" val="3324909117"/>
                    </a:ext>
                  </a:extLst>
                </a:gridCol>
                <a:gridCol w="420687">
                  <a:extLst>
                    <a:ext uri="{9D8B030D-6E8A-4147-A177-3AD203B41FA5}">
                      <a16:colId xmlns:a16="http://schemas.microsoft.com/office/drawing/2014/main" val="2671782065"/>
                    </a:ext>
                  </a:extLst>
                </a:gridCol>
                <a:gridCol w="423863">
                  <a:extLst>
                    <a:ext uri="{9D8B030D-6E8A-4147-A177-3AD203B41FA5}">
                      <a16:colId xmlns:a16="http://schemas.microsoft.com/office/drawing/2014/main" val="2003570606"/>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4686771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94080320"/>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5918251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9059479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9670995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50803879"/>
                  </a:ext>
                </a:extLst>
              </a:tr>
            </a:tbl>
          </a:graphicData>
        </a:graphic>
      </p:graphicFrame>
      <p:grpSp>
        <p:nvGrpSpPr>
          <p:cNvPr id="23689" name="Group 140"/>
          <p:cNvGrpSpPr>
            <a:grpSpLocks/>
          </p:cNvGrpSpPr>
          <p:nvPr/>
        </p:nvGrpSpPr>
        <p:grpSpPr bwMode="auto">
          <a:xfrm>
            <a:off x="4287838" y="3702050"/>
            <a:ext cx="438150" cy="762000"/>
            <a:chOff x="2653" y="2546"/>
            <a:chExt cx="276" cy="480"/>
          </a:xfrm>
        </p:grpSpPr>
        <p:sp>
          <p:nvSpPr>
            <p:cNvPr id="586893"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86894"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86895"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82313265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9827"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89828"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510079038"/>
                    </a:ext>
                  </a:extLst>
                </a:gridCol>
                <a:gridCol w="704850">
                  <a:extLst>
                    <a:ext uri="{9D8B030D-6E8A-4147-A177-3AD203B41FA5}">
                      <a16:colId xmlns:a16="http://schemas.microsoft.com/office/drawing/2014/main" val="4053091011"/>
                    </a:ext>
                  </a:extLst>
                </a:gridCol>
                <a:gridCol w="1016000">
                  <a:extLst>
                    <a:ext uri="{9D8B030D-6E8A-4147-A177-3AD203B41FA5}">
                      <a16:colId xmlns:a16="http://schemas.microsoft.com/office/drawing/2014/main" val="286916884"/>
                    </a:ext>
                  </a:extLst>
                </a:gridCol>
                <a:gridCol w="1425575">
                  <a:extLst>
                    <a:ext uri="{9D8B030D-6E8A-4147-A177-3AD203B41FA5}">
                      <a16:colId xmlns:a16="http://schemas.microsoft.com/office/drawing/2014/main" val="962704463"/>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2630940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4996999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89463223"/>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8459862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2227272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05547148"/>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7456630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1564698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55917588"/>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4213067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4741655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637610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0359333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4558590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01625693"/>
                  </a:ext>
                </a:extLst>
              </a:tr>
            </a:tbl>
          </a:graphicData>
        </a:graphic>
      </p:graphicFrame>
      <p:graphicFrame>
        <p:nvGraphicFramePr>
          <p:cNvPr id="589913"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1704310068"/>
                    </a:ext>
                  </a:extLst>
                </a:gridCol>
                <a:gridCol w="420688">
                  <a:extLst>
                    <a:ext uri="{9D8B030D-6E8A-4147-A177-3AD203B41FA5}">
                      <a16:colId xmlns:a16="http://schemas.microsoft.com/office/drawing/2014/main" val="612264692"/>
                    </a:ext>
                  </a:extLst>
                </a:gridCol>
                <a:gridCol w="423862">
                  <a:extLst>
                    <a:ext uri="{9D8B030D-6E8A-4147-A177-3AD203B41FA5}">
                      <a16:colId xmlns:a16="http://schemas.microsoft.com/office/drawing/2014/main" val="248563581"/>
                    </a:ext>
                  </a:extLst>
                </a:gridCol>
                <a:gridCol w="420688">
                  <a:extLst>
                    <a:ext uri="{9D8B030D-6E8A-4147-A177-3AD203B41FA5}">
                      <a16:colId xmlns:a16="http://schemas.microsoft.com/office/drawing/2014/main" val="4087788947"/>
                    </a:ext>
                  </a:extLst>
                </a:gridCol>
                <a:gridCol w="420687">
                  <a:extLst>
                    <a:ext uri="{9D8B030D-6E8A-4147-A177-3AD203B41FA5}">
                      <a16:colId xmlns:a16="http://schemas.microsoft.com/office/drawing/2014/main" val="2440462430"/>
                    </a:ext>
                  </a:extLst>
                </a:gridCol>
                <a:gridCol w="423863">
                  <a:extLst>
                    <a:ext uri="{9D8B030D-6E8A-4147-A177-3AD203B41FA5}">
                      <a16:colId xmlns:a16="http://schemas.microsoft.com/office/drawing/2014/main" val="1576087157"/>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2688655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77517030"/>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99460338"/>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4112030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8614351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82849937"/>
                  </a:ext>
                </a:extLst>
              </a:tr>
            </a:tbl>
          </a:graphicData>
        </a:graphic>
      </p:graphicFrame>
      <p:grpSp>
        <p:nvGrpSpPr>
          <p:cNvPr id="24713" name="Group 140"/>
          <p:cNvGrpSpPr>
            <a:grpSpLocks/>
          </p:cNvGrpSpPr>
          <p:nvPr/>
        </p:nvGrpSpPr>
        <p:grpSpPr bwMode="auto">
          <a:xfrm>
            <a:off x="4287838" y="3702050"/>
            <a:ext cx="438150" cy="762000"/>
            <a:chOff x="2653" y="2546"/>
            <a:chExt cx="276" cy="480"/>
          </a:xfrm>
        </p:grpSpPr>
        <p:sp>
          <p:nvSpPr>
            <p:cNvPr id="589965"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89966"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89967"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5693225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0851"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90852"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712194749"/>
                    </a:ext>
                  </a:extLst>
                </a:gridCol>
                <a:gridCol w="704850">
                  <a:extLst>
                    <a:ext uri="{9D8B030D-6E8A-4147-A177-3AD203B41FA5}">
                      <a16:colId xmlns:a16="http://schemas.microsoft.com/office/drawing/2014/main" val="2105347857"/>
                    </a:ext>
                  </a:extLst>
                </a:gridCol>
                <a:gridCol w="1016000">
                  <a:extLst>
                    <a:ext uri="{9D8B030D-6E8A-4147-A177-3AD203B41FA5}">
                      <a16:colId xmlns:a16="http://schemas.microsoft.com/office/drawing/2014/main" val="1249957758"/>
                    </a:ext>
                  </a:extLst>
                </a:gridCol>
                <a:gridCol w="1425575">
                  <a:extLst>
                    <a:ext uri="{9D8B030D-6E8A-4147-A177-3AD203B41FA5}">
                      <a16:colId xmlns:a16="http://schemas.microsoft.com/office/drawing/2014/main" val="2978082296"/>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8859668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4263088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24215423"/>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3105204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0539900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25672439"/>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1462775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4411964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94605118"/>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2047548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4111724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3653892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0847484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3217254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31964111"/>
                  </a:ext>
                </a:extLst>
              </a:tr>
            </a:tbl>
          </a:graphicData>
        </a:graphic>
      </p:graphicFrame>
      <p:graphicFrame>
        <p:nvGraphicFramePr>
          <p:cNvPr id="590937"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3966525605"/>
                    </a:ext>
                  </a:extLst>
                </a:gridCol>
                <a:gridCol w="420688">
                  <a:extLst>
                    <a:ext uri="{9D8B030D-6E8A-4147-A177-3AD203B41FA5}">
                      <a16:colId xmlns:a16="http://schemas.microsoft.com/office/drawing/2014/main" val="533771678"/>
                    </a:ext>
                  </a:extLst>
                </a:gridCol>
                <a:gridCol w="423862">
                  <a:extLst>
                    <a:ext uri="{9D8B030D-6E8A-4147-A177-3AD203B41FA5}">
                      <a16:colId xmlns:a16="http://schemas.microsoft.com/office/drawing/2014/main" val="4235249271"/>
                    </a:ext>
                  </a:extLst>
                </a:gridCol>
                <a:gridCol w="420688">
                  <a:extLst>
                    <a:ext uri="{9D8B030D-6E8A-4147-A177-3AD203B41FA5}">
                      <a16:colId xmlns:a16="http://schemas.microsoft.com/office/drawing/2014/main" val="2035036300"/>
                    </a:ext>
                  </a:extLst>
                </a:gridCol>
                <a:gridCol w="420687">
                  <a:extLst>
                    <a:ext uri="{9D8B030D-6E8A-4147-A177-3AD203B41FA5}">
                      <a16:colId xmlns:a16="http://schemas.microsoft.com/office/drawing/2014/main" val="1598596705"/>
                    </a:ext>
                  </a:extLst>
                </a:gridCol>
                <a:gridCol w="423863">
                  <a:extLst>
                    <a:ext uri="{9D8B030D-6E8A-4147-A177-3AD203B41FA5}">
                      <a16:colId xmlns:a16="http://schemas.microsoft.com/office/drawing/2014/main" val="4250969722"/>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1640243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55801360"/>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8280147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94759338"/>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6010092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77523914"/>
                  </a:ext>
                </a:extLst>
              </a:tr>
            </a:tbl>
          </a:graphicData>
        </a:graphic>
      </p:graphicFrame>
      <p:grpSp>
        <p:nvGrpSpPr>
          <p:cNvPr id="25737" name="Group 140"/>
          <p:cNvGrpSpPr>
            <a:grpSpLocks/>
          </p:cNvGrpSpPr>
          <p:nvPr/>
        </p:nvGrpSpPr>
        <p:grpSpPr bwMode="auto">
          <a:xfrm>
            <a:off x="4287838" y="3702050"/>
            <a:ext cx="438150" cy="762000"/>
            <a:chOff x="2653" y="2546"/>
            <a:chExt cx="276" cy="480"/>
          </a:xfrm>
        </p:grpSpPr>
        <p:sp>
          <p:nvSpPr>
            <p:cNvPr id="590989"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90990"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90991"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32092597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875"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91876"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875234859"/>
                    </a:ext>
                  </a:extLst>
                </a:gridCol>
                <a:gridCol w="704850">
                  <a:extLst>
                    <a:ext uri="{9D8B030D-6E8A-4147-A177-3AD203B41FA5}">
                      <a16:colId xmlns:a16="http://schemas.microsoft.com/office/drawing/2014/main" val="1508679237"/>
                    </a:ext>
                  </a:extLst>
                </a:gridCol>
                <a:gridCol w="1016000">
                  <a:extLst>
                    <a:ext uri="{9D8B030D-6E8A-4147-A177-3AD203B41FA5}">
                      <a16:colId xmlns:a16="http://schemas.microsoft.com/office/drawing/2014/main" val="3392066533"/>
                    </a:ext>
                  </a:extLst>
                </a:gridCol>
                <a:gridCol w="1425575">
                  <a:extLst>
                    <a:ext uri="{9D8B030D-6E8A-4147-A177-3AD203B41FA5}">
                      <a16:colId xmlns:a16="http://schemas.microsoft.com/office/drawing/2014/main" val="2461344953"/>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7066479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3930004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29186760"/>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3566209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7854703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03165303"/>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9183245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5619224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42584472"/>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4370619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625938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0767709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6455198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3421539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57829184"/>
                  </a:ext>
                </a:extLst>
              </a:tr>
            </a:tbl>
          </a:graphicData>
        </a:graphic>
      </p:graphicFrame>
      <p:graphicFrame>
        <p:nvGraphicFramePr>
          <p:cNvPr id="591961"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2993008897"/>
                    </a:ext>
                  </a:extLst>
                </a:gridCol>
                <a:gridCol w="420688">
                  <a:extLst>
                    <a:ext uri="{9D8B030D-6E8A-4147-A177-3AD203B41FA5}">
                      <a16:colId xmlns:a16="http://schemas.microsoft.com/office/drawing/2014/main" val="3331766901"/>
                    </a:ext>
                  </a:extLst>
                </a:gridCol>
                <a:gridCol w="423862">
                  <a:extLst>
                    <a:ext uri="{9D8B030D-6E8A-4147-A177-3AD203B41FA5}">
                      <a16:colId xmlns:a16="http://schemas.microsoft.com/office/drawing/2014/main" val="4228382674"/>
                    </a:ext>
                  </a:extLst>
                </a:gridCol>
                <a:gridCol w="420688">
                  <a:extLst>
                    <a:ext uri="{9D8B030D-6E8A-4147-A177-3AD203B41FA5}">
                      <a16:colId xmlns:a16="http://schemas.microsoft.com/office/drawing/2014/main" val="1377259886"/>
                    </a:ext>
                  </a:extLst>
                </a:gridCol>
                <a:gridCol w="420687">
                  <a:extLst>
                    <a:ext uri="{9D8B030D-6E8A-4147-A177-3AD203B41FA5}">
                      <a16:colId xmlns:a16="http://schemas.microsoft.com/office/drawing/2014/main" val="3596159625"/>
                    </a:ext>
                  </a:extLst>
                </a:gridCol>
                <a:gridCol w="423863">
                  <a:extLst>
                    <a:ext uri="{9D8B030D-6E8A-4147-A177-3AD203B41FA5}">
                      <a16:colId xmlns:a16="http://schemas.microsoft.com/office/drawing/2014/main" val="793431626"/>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4140245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14673332"/>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68436228"/>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6705653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449086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56519416"/>
                  </a:ext>
                </a:extLst>
              </a:tr>
            </a:tbl>
          </a:graphicData>
        </a:graphic>
      </p:graphicFrame>
      <p:grpSp>
        <p:nvGrpSpPr>
          <p:cNvPr id="26761" name="Group 140"/>
          <p:cNvGrpSpPr>
            <a:grpSpLocks/>
          </p:cNvGrpSpPr>
          <p:nvPr/>
        </p:nvGrpSpPr>
        <p:grpSpPr bwMode="auto">
          <a:xfrm>
            <a:off x="4287838" y="3702050"/>
            <a:ext cx="438150" cy="762000"/>
            <a:chOff x="2653" y="2546"/>
            <a:chExt cx="276" cy="480"/>
          </a:xfrm>
        </p:grpSpPr>
        <p:sp>
          <p:nvSpPr>
            <p:cNvPr id="592013"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92014"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92015"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37733578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2899"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92900"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158891426"/>
                    </a:ext>
                  </a:extLst>
                </a:gridCol>
                <a:gridCol w="704850">
                  <a:extLst>
                    <a:ext uri="{9D8B030D-6E8A-4147-A177-3AD203B41FA5}">
                      <a16:colId xmlns:a16="http://schemas.microsoft.com/office/drawing/2014/main" val="3807364699"/>
                    </a:ext>
                  </a:extLst>
                </a:gridCol>
                <a:gridCol w="1016000">
                  <a:extLst>
                    <a:ext uri="{9D8B030D-6E8A-4147-A177-3AD203B41FA5}">
                      <a16:colId xmlns:a16="http://schemas.microsoft.com/office/drawing/2014/main" val="1291839554"/>
                    </a:ext>
                  </a:extLst>
                </a:gridCol>
                <a:gridCol w="1425575">
                  <a:extLst>
                    <a:ext uri="{9D8B030D-6E8A-4147-A177-3AD203B41FA5}">
                      <a16:colId xmlns:a16="http://schemas.microsoft.com/office/drawing/2014/main" val="2943412538"/>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4977230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7177616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42795981"/>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9758396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5428890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53681609"/>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6152611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1702486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87560336"/>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0672906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3872294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1487980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7373533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530959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57473833"/>
                  </a:ext>
                </a:extLst>
              </a:tr>
            </a:tbl>
          </a:graphicData>
        </a:graphic>
      </p:graphicFrame>
      <p:graphicFrame>
        <p:nvGraphicFramePr>
          <p:cNvPr id="592985"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1510493674"/>
                    </a:ext>
                  </a:extLst>
                </a:gridCol>
                <a:gridCol w="420688">
                  <a:extLst>
                    <a:ext uri="{9D8B030D-6E8A-4147-A177-3AD203B41FA5}">
                      <a16:colId xmlns:a16="http://schemas.microsoft.com/office/drawing/2014/main" val="3116040505"/>
                    </a:ext>
                  </a:extLst>
                </a:gridCol>
                <a:gridCol w="423862">
                  <a:extLst>
                    <a:ext uri="{9D8B030D-6E8A-4147-A177-3AD203B41FA5}">
                      <a16:colId xmlns:a16="http://schemas.microsoft.com/office/drawing/2014/main" val="938287982"/>
                    </a:ext>
                  </a:extLst>
                </a:gridCol>
                <a:gridCol w="420688">
                  <a:extLst>
                    <a:ext uri="{9D8B030D-6E8A-4147-A177-3AD203B41FA5}">
                      <a16:colId xmlns:a16="http://schemas.microsoft.com/office/drawing/2014/main" val="268191639"/>
                    </a:ext>
                  </a:extLst>
                </a:gridCol>
                <a:gridCol w="420687">
                  <a:extLst>
                    <a:ext uri="{9D8B030D-6E8A-4147-A177-3AD203B41FA5}">
                      <a16:colId xmlns:a16="http://schemas.microsoft.com/office/drawing/2014/main" val="2316061617"/>
                    </a:ext>
                  </a:extLst>
                </a:gridCol>
                <a:gridCol w="423863">
                  <a:extLst>
                    <a:ext uri="{9D8B030D-6E8A-4147-A177-3AD203B41FA5}">
                      <a16:colId xmlns:a16="http://schemas.microsoft.com/office/drawing/2014/main" val="916274549"/>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0675674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46904431"/>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674160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9832646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71530573"/>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52820077"/>
                  </a:ext>
                </a:extLst>
              </a:tr>
            </a:tbl>
          </a:graphicData>
        </a:graphic>
      </p:graphicFrame>
      <p:grpSp>
        <p:nvGrpSpPr>
          <p:cNvPr id="27785" name="Group 140"/>
          <p:cNvGrpSpPr>
            <a:grpSpLocks/>
          </p:cNvGrpSpPr>
          <p:nvPr/>
        </p:nvGrpSpPr>
        <p:grpSpPr bwMode="auto">
          <a:xfrm>
            <a:off x="4287838" y="3702050"/>
            <a:ext cx="438150" cy="762000"/>
            <a:chOff x="2653" y="2546"/>
            <a:chExt cx="276" cy="480"/>
          </a:xfrm>
        </p:grpSpPr>
        <p:sp>
          <p:nvSpPr>
            <p:cNvPr id="593037"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93038"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93039"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1747162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latin typeface="Times New Roman" panose="02020603050405020304" pitchFamily="18" charset="0"/>
              </a:rPr>
              <a:t>§</a:t>
            </a:r>
            <a:r>
              <a:rPr lang="en-US" altLang="zh-CN" sz="3700" b="1" dirty="0" smtClean="0">
                <a:solidFill>
                  <a:srgbClr val="011893"/>
                </a:solidFill>
                <a:latin typeface="Times New Roman" panose="02020603050405020304" pitchFamily="18" charset="0"/>
              </a:rPr>
              <a:t>4.3.2 </a:t>
            </a:r>
            <a:r>
              <a:rPr lang="zh-CN" altLang="en-US" sz="3700" b="1" dirty="0" smtClean="0">
                <a:solidFill>
                  <a:srgbClr val="011893"/>
                </a:solidFill>
                <a:latin typeface="Times New Roman" panose="02020603050405020304" pitchFamily="18" charset="0"/>
              </a:rPr>
              <a:t>算符优先</a:t>
            </a:r>
            <a:r>
              <a:rPr lang="zh-CN" altLang="en-US" sz="3700" b="1" dirty="0">
                <a:solidFill>
                  <a:srgbClr val="011893"/>
                </a:solidFill>
                <a:latin typeface="Times New Roman" panose="02020603050405020304" pitchFamily="18" charset="0"/>
              </a:rPr>
              <a:t>分析法</a:t>
            </a:r>
            <a:endParaRPr lang="zh-CN" altLang="en-US" sz="3000" b="1" dirty="0">
              <a:solidFill>
                <a:srgbClr val="011893"/>
              </a:solidFill>
              <a:latin typeface="楷体_GB2312" pitchFamily="49" charset="-122"/>
              <a:ea typeface="楷体_GB2312" pitchFamily="49" charset="-122"/>
            </a:endParaRPr>
          </a:p>
        </p:txBody>
      </p:sp>
      <p:sp>
        <p:nvSpPr>
          <p:cNvPr id="149598" name="Rectangle 94"/>
          <p:cNvSpPr>
            <a:spLocks noChangeArrowheads="1"/>
          </p:cNvSpPr>
          <p:nvPr/>
        </p:nvSpPr>
        <p:spPr bwMode="auto">
          <a:xfrm>
            <a:off x="1806576" y="598488"/>
            <a:ext cx="4672013"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一、算符优先关系的定义</a:t>
            </a:r>
          </a:p>
        </p:txBody>
      </p:sp>
      <p:sp>
        <p:nvSpPr>
          <p:cNvPr id="149649" name="Rectangle 145"/>
          <p:cNvSpPr>
            <a:spLocks noChangeArrowheads="1"/>
          </p:cNvSpPr>
          <p:nvPr/>
        </p:nvSpPr>
        <p:spPr bwMode="auto">
          <a:xfrm>
            <a:off x="1884363" y="1555750"/>
            <a:ext cx="8831262" cy="3081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40000"/>
              </a:lnSpc>
              <a:defRPr/>
            </a:pPr>
            <a:r>
              <a:rPr lang="zh-CN" altLang="en-US" sz="2000" b="1" dirty="0">
                <a:effectLst>
                  <a:outerShdw blurRad="38100" dist="38100" dir="2700000" algn="tl">
                    <a:srgbClr val="000000"/>
                  </a:outerShdw>
                </a:effectLst>
              </a:rPr>
              <a:t>简单优先文法分析技术是对字汇表中一切符号引进优先关系。</a:t>
            </a:r>
          </a:p>
          <a:p>
            <a:pPr algn="just" eaLnBrk="1" hangingPunct="1">
              <a:lnSpc>
                <a:spcPct val="140000"/>
              </a:lnSpc>
              <a:defRPr/>
            </a:pPr>
            <a:endParaRPr lang="zh-CN" altLang="en-US" sz="2000" b="1" dirty="0">
              <a:effectLst>
                <a:outerShdw blurRad="38100" dist="38100" dir="2700000" algn="tl">
                  <a:srgbClr val="000000"/>
                </a:outerShdw>
              </a:effectLst>
            </a:endParaRPr>
          </a:p>
          <a:p>
            <a:pPr algn="just" eaLnBrk="1" hangingPunct="1">
              <a:lnSpc>
                <a:spcPct val="140000"/>
              </a:lnSpc>
              <a:defRPr/>
            </a:pPr>
            <a:endParaRPr lang="zh-CN" altLang="en-US" sz="2000" b="1" dirty="0">
              <a:effectLst>
                <a:outerShdw blurRad="38100" dist="38100" dir="2700000" algn="tl">
                  <a:srgbClr val="000000"/>
                </a:outerShdw>
              </a:effectLst>
            </a:endParaRPr>
          </a:p>
          <a:p>
            <a:pPr algn="just" eaLnBrk="1" hangingPunct="1">
              <a:lnSpc>
                <a:spcPct val="140000"/>
              </a:lnSpc>
              <a:defRPr/>
            </a:pPr>
            <a:endParaRPr lang="zh-CN" altLang="en-US" sz="2000" b="1" dirty="0">
              <a:effectLst>
                <a:outerShdw blurRad="38100" dist="38100" dir="2700000" algn="tl">
                  <a:srgbClr val="000000"/>
                </a:outerShdw>
              </a:effectLst>
            </a:endParaRPr>
          </a:p>
          <a:p>
            <a:pPr algn="just" eaLnBrk="1" hangingPunct="1">
              <a:lnSpc>
                <a:spcPct val="140000"/>
              </a:lnSpc>
              <a:defRPr/>
            </a:pPr>
            <a:endParaRPr lang="zh-CN" altLang="en-US" sz="2000" b="1" dirty="0">
              <a:effectLst>
                <a:outerShdw blurRad="38100" dist="38100" dir="2700000" algn="tl">
                  <a:srgbClr val="000000"/>
                </a:outerShdw>
              </a:effectLst>
            </a:endParaRPr>
          </a:p>
          <a:p>
            <a:pPr algn="just" eaLnBrk="1" hangingPunct="1">
              <a:lnSpc>
                <a:spcPct val="140000"/>
              </a:lnSpc>
              <a:defRPr/>
            </a:pPr>
            <a:endParaRPr lang="zh-CN" altLang="en-US" sz="2000" b="1" dirty="0">
              <a:effectLst>
                <a:outerShdw blurRad="38100" dist="38100" dir="2700000" algn="tl">
                  <a:srgbClr val="000000"/>
                </a:outerShdw>
              </a:effectLst>
            </a:endParaRPr>
          </a:p>
          <a:p>
            <a:pPr algn="just" eaLnBrk="1" hangingPunct="1">
              <a:lnSpc>
                <a:spcPct val="140000"/>
              </a:lnSpc>
              <a:defRPr/>
            </a:pPr>
            <a:r>
              <a:rPr lang="zh-CN" altLang="en-US" sz="2000" b="1" dirty="0">
                <a:effectLst>
                  <a:outerShdw blurRad="38100" dist="38100" dir="2700000" algn="tl">
                    <a:srgbClr val="000000"/>
                  </a:outerShdw>
                </a:effectLst>
              </a:rPr>
              <a:t>实际上，对一些语法成分，不需要分析任意两个相邻符号之间的优先关系。</a:t>
            </a:r>
          </a:p>
        </p:txBody>
      </p:sp>
      <p:sp>
        <p:nvSpPr>
          <p:cNvPr id="149650" name="Rectangle 146"/>
          <p:cNvSpPr>
            <a:spLocks noChangeArrowheads="1"/>
          </p:cNvSpPr>
          <p:nvPr/>
        </p:nvSpPr>
        <p:spPr bwMode="auto">
          <a:xfrm>
            <a:off x="1928814" y="4760913"/>
            <a:ext cx="8491537" cy="1604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5000"/>
              </a:lnSpc>
              <a:buFont typeface="Arial" panose="020B0604020202020204" pitchFamily="34" charset="0"/>
              <a:buNone/>
              <a:defRPr/>
            </a:pPr>
            <a:r>
              <a:rPr lang="en-US" altLang="zh-CN" sz="2400" b="1" dirty="0">
                <a:solidFill>
                  <a:srgbClr val="011893"/>
                </a:solidFill>
                <a:latin typeface="Times New Roman" panose="02020603050405020304" pitchFamily="18" charset="0"/>
              </a:rPr>
              <a:t>1</a:t>
            </a:r>
            <a:r>
              <a:rPr lang="zh-CN" altLang="en-US" sz="2400" b="1" dirty="0">
                <a:solidFill>
                  <a:srgbClr val="011893"/>
                </a:solidFill>
                <a:latin typeface="Times New Roman" panose="02020603050405020304" pitchFamily="18" charset="0"/>
              </a:rPr>
              <a:t>、算符优先关系</a:t>
            </a:r>
          </a:p>
          <a:p>
            <a:pPr algn="just" eaLnBrk="1" hangingPunct="1">
              <a:lnSpc>
                <a:spcPct val="155000"/>
              </a:lnSpc>
              <a:buFont typeface="Arial" panose="020B0604020202020204" pitchFamily="34" charset="0"/>
              <a:buNone/>
              <a:defRPr/>
            </a:pPr>
            <a:r>
              <a:rPr lang="zh-CN" altLang="en-US" sz="2000" b="1" dirty="0">
                <a:effectLst>
                  <a:outerShdw blurRad="38100" dist="38100" dir="2700000" algn="tl">
                    <a:srgbClr val="000000"/>
                  </a:outerShdw>
                </a:effectLst>
              </a:rPr>
              <a:t>       只需要对文法的终结符号集中任意两个符号之间的优先关系比较，这种优先关系称算符优先关系 。</a:t>
            </a:r>
          </a:p>
        </p:txBody>
      </p:sp>
      <p:pic>
        <p:nvPicPr>
          <p:cNvPr id="17414" name="Picture 14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300" y="2136775"/>
            <a:ext cx="3468688" cy="195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9652" name="Rectangle 148"/>
          <p:cNvSpPr>
            <a:spLocks noChangeArrowheads="1"/>
          </p:cNvSpPr>
          <p:nvPr/>
        </p:nvSpPr>
        <p:spPr bwMode="auto">
          <a:xfrm>
            <a:off x="1952625" y="2347913"/>
            <a:ext cx="5043488" cy="48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30000"/>
              </a:lnSpc>
              <a:spcAft>
                <a:spcPct val="20000"/>
              </a:spcAft>
              <a:defRPr/>
            </a:pPr>
            <a:r>
              <a:rPr lang="en-US" altLang="zh-CN" sz="2000" b="1">
                <a:effectLst>
                  <a:outerShdw blurRad="38100" dist="38100" dir="2700000" algn="tl">
                    <a:srgbClr val="000000"/>
                  </a:outerShdw>
                </a:effectLst>
                <a:latin typeface="Times New Roman" panose="02020603050405020304" pitchFamily="18" charset="0"/>
              </a:rPr>
              <a:t>G[Z]   Z::=bMb        M::= (L | a        L::=Ma)</a:t>
            </a:r>
          </a:p>
        </p:txBody>
      </p:sp>
      <p:sp>
        <p:nvSpPr>
          <p:cNvPr id="17416" name="AutoShape 149"/>
          <p:cNvSpPr>
            <a:spLocks noChangeArrowheads="1"/>
          </p:cNvSpPr>
          <p:nvPr/>
        </p:nvSpPr>
        <p:spPr bwMode="auto">
          <a:xfrm>
            <a:off x="2274889" y="3108326"/>
            <a:ext cx="1779587" cy="538163"/>
          </a:xfrm>
          <a:prstGeom prst="roundRect">
            <a:avLst>
              <a:gd name="adj" fmla="val 16667"/>
            </a:avLst>
          </a:prstGeom>
          <a:noFill/>
          <a:ln w="25400">
            <a:solidFill>
              <a:srgbClr val="C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ctr" eaLnBrk="1" hangingPunct="1">
              <a:spcBef>
                <a:spcPct val="0"/>
              </a:spcBef>
              <a:buClrTx/>
              <a:buSzTx/>
              <a:buFont typeface="Arial" panose="020B0604020202020204" pitchFamily="34" charset="0"/>
              <a:buNone/>
            </a:pPr>
            <a:r>
              <a:rPr lang="zh-CN" altLang="en-US" sz="2000" b="1" dirty="0">
                <a:solidFill>
                  <a:srgbClr val="C00000"/>
                </a:solidFill>
                <a:latin typeface="Arial" panose="020B0604020202020204" pitchFamily="34" charset="0"/>
                <a:ea typeface="楷体_GB2312" pitchFamily="49" charset="-122"/>
              </a:rPr>
              <a:t>表的体积大</a:t>
            </a:r>
          </a:p>
        </p:txBody>
      </p:sp>
      <p:sp>
        <p:nvSpPr>
          <p:cNvPr id="17417" name="AutoShape 150"/>
          <p:cNvSpPr>
            <a:spLocks noChangeArrowheads="1"/>
          </p:cNvSpPr>
          <p:nvPr/>
        </p:nvSpPr>
        <p:spPr bwMode="auto">
          <a:xfrm>
            <a:off x="4700589" y="3097213"/>
            <a:ext cx="1779587" cy="538162"/>
          </a:xfrm>
          <a:prstGeom prst="roundRect">
            <a:avLst>
              <a:gd name="adj" fmla="val 16667"/>
            </a:avLst>
          </a:prstGeom>
          <a:noFill/>
          <a:ln w="25400">
            <a:solidFill>
              <a:srgbClr val="C0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ctr" eaLnBrk="1" hangingPunct="1">
              <a:spcBef>
                <a:spcPct val="0"/>
              </a:spcBef>
              <a:buClrTx/>
              <a:buSzTx/>
              <a:buFont typeface="Arial" panose="020B0604020202020204" pitchFamily="34" charset="0"/>
              <a:buNone/>
            </a:pPr>
            <a:r>
              <a:rPr lang="zh-CN" altLang="en-US" sz="2000" b="1" dirty="0">
                <a:solidFill>
                  <a:srgbClr val="C00000"/>
                </a:solidFill>
                <a:latin typeface="Arial" panose="020B0604020202020204" pitchFamily="34" charset="0"/>
                <a:ea typeface="楷体_GB2312" pitchFamily="49" charset="-122"/>
              </a:rPr>
              <a:t>表的浪费多</a:t>
            </a:r>
          </a:p>
        </p:txBody>
      </p:sp>
    </p:spTree>
    <p:extLst>
      <p:ext uri="{BB962C8B-B14F-4D97-AF65-F5344CB8AC3E}">
        <p14:creationId xmlns:p14="http://schemas.microsoft.com/office/powerpoint/2010/main" val="2775980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965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965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235"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07236"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798746979"/>
                    </a:ext>
                  </a:extLst>
                </a:gridCol>
                <a:gridCol w="704850">
                  <a:extLst>
                    <a:ext uri="{9D8B030D-6E8A-4147-A177-3AD203B41FA5}">
                      <a16:colId xmlns:a16="http://schemas.microsoft.com/office/drawing/2014/main" val="3567144061"/>
                    </a:ext>
                  </a:extLst>
                </a:gridCol>
                <a:gridCol w="1016000">
                  <a:extLst>
                    <a:ext uri="{9D8B030D-6E8A-4147-A177-3AD203B41FA5}">
                      <a16:colId xmlns:a16="http://schemas.microsoft.com/office/drawing/2014/main" val="598325547"/>
                    </a:ext>
                  </a:extLst>
                </a:gridCol>
                <a:gridCol w="1425575">
                  <a:extLst>
                    <a:ext uri="{9D8B030D-6E8A-4147-A177-3AD203B41FA5}">
                      <a16:colId xmlns:a16="http://schemas.microsoft.com/office/drawing/2014/main" val="3716553692"/>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0974315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3793699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52275867"/>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9974551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3348170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75105779"/>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6529652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5432118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28854515"/>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1816683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8037864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4798334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9094475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8033724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16051754"/>
                  </a:ext>
                </a:extLst>
              </a:tr>
            </a:tbl>
          </a:graphicData>
        </a:graphic>
      </p:graphicFrame>
      <p:graphicFrame>
        <p:nvGraphicFramePr>
          <p:cNvPr id="607318" name="Group 86"/>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1564273649"/>
                    </a:ext>
                  </a:extLst>
                </a:gridCol>
                <a:gridCol w="420688">
                  <a:extLst>
                    <a:ext uri="{9D8B030D-6E8A-4147-A177-3AD203B41FA5}">
                      <a16:colId xmlns:a16="http://schemas.microsoft.com/office/drawing/2014/main" val="3246812712"/>
                    </a:ext>
                  </a:extLst>
                </a:gridCol>
                <a:gridCol w="423862">
                  <a:extLst>
                    <a:ext uri="{9D8B030D-6E8A-4147-A177-3AD203B41FA5}">
                      <a16:colId xmlns:a16="http://schemas.microsoft.com/office/drawing/2014/main" val="2624239172"/>
                    </a:ext>
                  </a:extLst>
                </a:gridCol>
                <a:gridCol w="420688">
                  <a:extLst>
                    <a:ext uri="{9D8B030D-6E8A-4147-A177-3AD203B41FA5}">
                      <a16:colId xmlns:a16="http://schemas.microsoft.com/office/drawing/2014/main" val="804754549"/>
                    </a:ext>
                  </a:extLst>
                </a:gridCol>
                <a:gridCol w="420687">
                  <a:extLst>
                    <a:ext uri="{9D8B030D-6E8A-4147-A177-3AD203B41FA5}">
                      <a16:colId xmlns:a16="http://schemas.microsoft.com/office/drawing/2014/main" val="1741066287"/>
                    </a:ext>
                  </a:extLst>
                </a:gridCol>
                <a:gridCol w="423863">
                  <a:extLst>
                    <a:ext uri="{9D8B030D-6E8A-4147-A177-3AD203B41FA5}">
                      <a16:colId xmlns:a16="http://schemas.microsoft.com/office/drawing/2014/main" val="1070841835"/>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8166801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22706160"/>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8667423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3336574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0164721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04593583"/>
                  </a:ext>
                </a:extLst>
              </a:tr>
            </a:tbl>
          </a:graphicData>
        </a:graphic>
      </p:graphicFrame>
      <p:grpSp>
        <p:nvGrpSpPr>
          <p:cNvPr id="28809" name="Group 137"/>
          <p:cNvGrpSpPr>
            <a:grpSpLocks/>
          </p:cNvGrpSpPr>
          <p:nvPr/>
        </p:nvGrpSpPr>
        <p:grpSpPr bwMode="auto">
          <a:xfrm>
            <a:off x="4287838" y="3702050"/>
            <a:ext cx="438150" cy="762000"/>
            <a:chOff x="2653" y="2546"/>
            <a:chExt cx="276" cy="480"/>
          </a:xfrm>
        </p:grpSpPr>
        <p:sp>
          <p:nvSpPr>
            <p:cNvPr id="607370" name="Text Box 138"/>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7371" name="Rectangle 139"/>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07372" name="Rectangle 140"/>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28811" name="Text Box 141"/>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b="1" dirty="0">
                <a:latin typeface="Times New Roman" panose="02020603050405020304" pitchFamily="18" charset="0"/>
              </a:rPr>
              <a:t># V * </a:t>
            </a:r>
            <a:r>
              <a:rPr lang="en-US" altLang="zh-CN" sz="2400" b="1" dirty="0" smtClean="0">
                <a:latin typeface="Times New Roman" panose="02020603050405020304" pitchFamily="18" charset="0"/>
              </a:rPr>
              <a:t>( </a:t>
            </a:r>
            <a:r>
              <a:rPr lang="en-US" altLang="zh-CN" sz="2400" b="1" dirty="0">
                <a:solidFill>
                  <a:srgbClr val="C00000"/>
                </a:solidFill>
                <a:latin typeface="Times New Roman" panose="02020603050405020304" pitchFamily="18" charset="0"/>
              </a:rPr>
              <a:t>·&lt;</a:t>
            </a:r>
            <a:r>
              <a:rPr lang="en-US" altLang="zh-CN" sz="2400" b="1" dirty="0">
                <a:latin typeface="Times New Roman" panose="02020603050405020304" pitchFamily="18" charset="0"/>
              </a:rPr>
              <a:t>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r>
              <a:rPr lang="en-US" altLang="zh-CN" sz="2400" b="1" dirty="0">
                <a:solidFill>
                  <a:srgbClr val="FFFF00"/>
                </a:solidFill>
                <a:latin typeface="Times New Roman" panose="02020603050405020304" pitchFamily="18" charset="0"/>
              </a:rPr>
              <a:t>     </a:t>
            </a:r>
            <a:r>
              <a:rPr lang="en-US" altLang="zh-CN" sz="2400" b="1" dirty="0">
                <a:latin typeface="Times New Roman" panose="02020603050405020304" pitchFamily="18" charset="0"/>
              </a:rPr>
              <a:t>          +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 #</a:t>
            </a:r>
          </a:p>
        </p:txBody>
      </p:sp>
      <p:sp>
        <p:nvSpPr>
          <p:cNvPr id="28812" name="Rectangle 142"/>
          <p:cNvSpPr>
            <a:spLocks noChangeArrowheads="1"/>
          </p:cNvSpPr>
          <p:nvPr/>
        </p:nvSpPr>
        <p:spPr bwMode="auto">
          <a:xfrm>
            <a:off x="1779588" y="5510214"/>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28813" name="Rectangle 143"/>
          <p:cNvSpPr>
            <a:spLocks noChangeArrowheads="1"/>
          </p:cNvSpPr>
          <p:nvPr/>
        </p:nvSpPr>
        <p:spPr bwMode="auto">
          <a:xfrm>
            <a:off x="3630614"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8817" name="Rectangle 147"/>
          <p:cNvSpPr>
            <a:spLocks noChangeArrowheads="1"/>
          </p:cNvSpPr>
          <p:nvPr/>
        </p:nvSpPr>
        <p:spPr bwMode="auto">
          <a:xfrm>
            <a:off x="3611563" y="5521326"/>
            <a:ext cx="46198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C00000"/>
                </a:solidFill>
                <a:latin typeface="Times New Roman" panose="02020603050405020304" pitchFamily="18" charset="0"/>
              </a:rPr>
              <a:t>&gt;·</a:t>
            </a:r>
            <a:endParaRPr lang="zh-CN" altLang="en-US" sz="2400" b="1" dirty="0">
              <a:solidFill>
                <a:srgbClr val="C00000"/>
              </a:solidFill>
              <a:latin typeface="Times New Roman" panose="02020603050405020304" pitchFamily="18" charset="0"/>
            </a:endParaRPr>
          </a:p>
        </p:txBody>
      </p:sp>
      <p:sp>
        <p:nvSpPr>
          <p:cNvPr id="17"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92662466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8259"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08260"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484957940"/>
                    </a:ext>
                  </a:extLst>
                </a:gridCol>
                <a:gridCol w="704850">
                  <a:extLst>
                    <a:ext uri="{9D8B030D-6E8A-4147-A177-3AD203B41FA5}">
                      <a16:colId xmlns:a16="http://schemas.microsoft.com/office/drawing/2014/main" val="396101581"/>
                    </a:ext>
                  </a:extLst>
                </a:gridCol>
                <a:gridCol w="1016000">
                  <a:extLst>
                    <a:ext uri="{9D8B030D-6E8A-4147-A177-3AD203B41FA5}">
                      <a16:colId xmlns:a16="http://schemas.microsoft.com/office/drawing/2014/main" val="1754357055"/>
                    </a:ext>
                  </a:extLst>
                </a:gridCol>
                <a:gridCol w="1425575">
                  <a:extLst>
                    <a:ext uri="{9D8B030D-6E8A-4147-A177-3AD203B41FA5}">
                      <a16:colId xmlns:a16="http://schemas.microsoft.com/office/drawing/2014/main" val="3479538014"/>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726903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5254401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99037247"/>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1965918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5833192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30964625"/>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5557204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4140920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03717939"/>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3464695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2989056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0111063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3506752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9920910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82271528"/>
                  </a:ext>
                </a:extLst>
              </a:tr>
            </a:tbl>
          </a:graphicData>
        </a:graphic>
      </p:graphicFrame>
      <p:graphicFrame>
        <p:nvGraphicFramePr>
          <p:cNvPr id="608342" name="Group 86"/>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111554173"/>
                    </a:ext>
                  </a:extLst>
                </a:gridCol>
                <a:gridCol w="420688">
                  <a:extLst>
                    <a:ext uri="{9D8B030D-6E8A-4147-A177-3AD203B41FA5}">
                      <a16:colId xmlns:a16="http://schemas.microsoft.com/office/drawing/2014/main" val="2547359559"/>
                    </a:ext>
                  </a:extLst>
                </a:gridCol>
                <a:gridCol w="423862">
                  <a:extLst>
                    <a:ext uri="{9D8B030D-6E8A-4147-A177-3AD203B41FA5}">
                      <a16:colId xmlns:a16="http://schemas.microsoft.com/office/drawing/2014/main" val="3839024851"/>
                    </a:ext>
                  </a:extLst>
                </a:gridCol>
                <a:gridCol w="420688">
                  <a:extLst>
                    <a:ext uri="{9D8B030D-6E8A-4147-A177-3AD203B41FA5}">
                      <a16:colId xmlns:a16="http://schemas.microsoft.com/office/drawing/2014/main" val="3523600290"/>
                    </a:ext>
                  </a:extLst>
                </a:gridCol>
                <a:gridCol w="420687">
                  <a:extLst>
                    <a:ext uri="{9D8B030D-6E8A-4147-A177-3AD203B41FA5}">
                      <a16:colId xmlns:a16="http://schemas.microsoft.com/office/drawing/2014/main" val="1187524573"/>
                    </a:ext>
                  </a:extLst>
                </a:gridCol>
                <a:gridCol w="423863">
                  <a:extLst>
                    <a:ext uri="{9D8B030D-6E8A-4147-A177-3AD203B41FA5}">
                      <a16:colId xmlns:a16="http://schemas.microsoft.com/office/drawing/2014/main" val="506175409"/>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9392623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9201869"/>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10724933"/>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8703062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11423938"/>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51090000"/>
                  </a:ext>
                </a:extLst>
              </a:tr>
            </a:tbl>
          </a:graphicData>
        </a:graphic>
      </p:graphicFrame>
      <p:grpSp>
        <p:nvGrpSpPr>
          <p:cNvPr id="29833" name="Group 137"/>
          <p:cNvGrpSpPr>
            <a:grpSpLocks/>
          </p:cNvGrpSpPr>
          <p:nvPr/>
        </p:nvGrpSpPr>
        <p:grpSpPr bwMode="auto">
          <a:xfrm>
            <a:off x="4287838" y="3702050"/>
            <a:ext cx="438150" cy="762000"/>
            <a:chOff x="2653" y="2546"/>
            <a:chExt cx="276" cy="480"/>
          </a:xfrm>
        </p:grpSpPr>
        <p:sp>
          <p:nvSpPr>
            <p:cNvPr id="608394" name="Text Box 138"/>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8395" name="Rectangle 139"/>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08396" name="Rectangle 140"/>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7"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71642813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23"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93924"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372913243"/>
                    </a:ext>
                  </a:extLst>
                </a:gridCol>
                <a:gridCol w="704850">
                  <a:extLst>
                    <a:ext uri="{9D8B030D-6E8A-4147-A177-3AD203B41FA5}">
                      <a16:colId xmlns:a16="http://schemas.microsoft.com/office/drawing/2014/main" val="2482944603"/>
                    </a:ext>
                  </a:extLst>
                </a:gridCol>
                <a:gridCol w="1016000">
                  <a:extLst>
                    <a:ext uri="{9D8B030D-6E8A-4147-A177-3AD203B41FA5}">
                      <a16:colId xmlns:a16="http://schemas.microsoft.com/office/drawing/2014/main" val="3839782771"/>
                    </a:ext>
                  </a:extLst>
                </a:gridCol>
                <a:gridCol w="1425575">
                  <a:extLst>
                    <a:ext uri="{9D8B030D-6E8A-4147-A177-3AD203B41FA5}">
                      <a16:colId xmlns:a16="http://schemas.microsoft.com/office/drawing/2014/main" val="113091358"/>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0417746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934166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80726930"/>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1083456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7250384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84274929"/>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9368740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7804074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91271543"/>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6645396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3281062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3730739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5521673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8459807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88815861"/>
                  </a:ext>
                </a:extLst>
              </a:tr>
            </a:tbl>
          </a:graphicData>
        </a:graphic>
      </p:graphicFrame>
      <p:graphicFrame>
        <p:nvGraphicFramePr>
          <p:cNvPr id="594009"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1351014159"/>
                    </a:ext>
                  </a:extLst>
                </a:gridCol>
                <a:gridCol w="420688">
                  <a:extLst>
                    <a:ext uri="{9D8B030D-6E8A-4147-A177-3AD203B41FA5}">
                      <a16:colId xmlns:a16="http://schemas.microsoft.com/office/drawing/2014/main" val="89946510"/>
                    </a:ext>
                  </a:extLst>
                </a:gridCol>
                <a:gridCol w="423862">
                  <a:extLst>
                    <a:ext uri="{9D8B030D-6E8A-4147-A177-3AD203B41FA5}">
                      <a16:colId xmlns:a16="http://schemas.microsoft.com/office/drawing/2014/main" val="1907396337"/>
                    </a:ext>
                  </a:extLst>
                </a:gridCol>
                <a:gridCol w="420688">
                  <a:extLst>
                    <a:ext uri="{9D8B030D-6E8A-4147-A177-3AD203B41FA5}">
                      <a16:colId xmlns:a16="http://schemas.microsoft.com/office/drawing/2014/main" val="2055104997"/>
                    </a:ext>
                  </a:extLst>
                </a:gridCol>
                <a:gridCol w="420687">
                  <a:extLst>
                    <a:ext uri="{9D8B030D-6E8A-4147-A177-3AD203B41FA5}">
                      <a16:colId xmlns:a16="http://schemas.microsoft.com/office/drawing/2014/main" val="2413615101"/>
                    </a:ext>
                  </a:extLst>
                </a:gridCol>
                <a:gridCol w="423863">
                  <a:extLst>
                    <a:ext uri="{9D8B030D-6E8A-4147-A177-3AD203B41FA5}">
                      <a16:colId xmlns:a16="http://schemas.microsoft.com/office/drawing/2014/main" val="3149738617"/>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3255949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97582607"/>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8715544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12462758"/>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8778481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71705603"/>
                  </a:ext>
                </a:extLst>
              </a:tr>
            </a:tbl>
          </a:graphicData>
        </a:graphic>
      </p:graphicFrame>
      <p:grpSp>
        <p:nvGrpSpPr>
          <p:cNvPr id="30857" name="Group 140"/>
          <p:cNvGrpSpPr>
            <a:grpSpLocks/>
          </p:cNvGrpSpPr>
          <p:nvPr/>
        </p:nvGrpSpPr>
        <p:grpSpPr bwMode="auto">
          <a:xfrm>
            <a:off x="4287838" y="3702050"/>
            <a:ext cx="438150" cy="762000"/>
            <a:chOff x="2653" y="2546"/>
            <a:chExt cx="276" cy="480"/>
          </a:xfrm>
        </p:grpSpPr>
        <p:sp>
          <p:nvSpPr>
            <p:cNvPr id="594061"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94062"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94063"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30859" name="Text Box 144"/>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b="1" dirty="0">
                <a:latin typeface="Times New Roman" panose="02020603050405020304" pitchFamily="18" charset="0"/>
              </a:rPr>
              <a:t># V * </a:t>
            </a:r>
            <a:r>
              <a:rPr lang="en-US" altLang="zh-CN" sz="2400" b="1" dirty="0" smtClean="0">
                <a:solidFill>
                  <a:srgbClr val="FF0000"/>
                </a:solidFill>
                <a:latin typeface="Times New Roman" panose="02020603050405020304" pitchFamily="18" charset="0"/>
              </a:rPr>
              <a:t>(</a:t>
            </a:r>
            <a:r>
              <a:rPr lang="en-US" altLang="zh-CN" sz="2400" b="1" dirty="0" smtClean="0">
                <a:latin typeface="Times New Roman" panose="02020603050405020304" pitchFamily="18" charset="0"/>
              </a:rPr>
              <a:t> </a:t>
            </a:r>
            <a:r>
              <a:rPr lang="en-US" altLang="zh-CN" sz="2400" b="1" dirty="0" smtClean="0">
                <a:solidFill>
                  <a:srgbClr val="FFFF00"/>
                </a:solidFill>
                <a:latin typeface="Times New Roman" panose="02020603050405020304" pitchFamily="18" charset="0"/>
              </a:rPr>
              <a:t> </a:t>
            </a:r>
            <a:r>
              <a:rPr lang="en-US" altLang="zh-CN" sz="2400" b="1" dirty="0" smtClean="0">
                <a:latin typeface="Times New Roman" panose="02020603050405020304" pitchFamily="18" charset="0"/>
              </a:rPr>
              <a:t> </a:t>
            </a:r>
            <a:r>
              <a:rPr lang="en-US" altLang="zh-CN" sz="2400" b="1" dirty="0">
                <a:latin typeface="Times New Roman" panose="02020603050405020304" pitchFamily="18" charset="0"/>
              </a:rPr>
              <a:t>V  </a:t>
            </a:r>
            <a:r>
              <a:rPr lang="en-US" altLang="zh-CN" sz="2400" b="1" dirty="0">
                <a:solidFill>
                  <a:srgbClr val="FFFF00"/>
                </a:solidFill>
                <a:latin typeface="Times New Roman" panose="02020603050405020304" pitchFamily="18" charset="0"/>
              </a:rPr>
              <a:t>     </a:t>
            </a:r>
            <a:r>
              <a:rPr lang="en-US" altLang="zh-CN" sz="2400" b="1" dirty="0">
                <a:latin typeface="Times New Roman" panose="02020603050405020304" pitchFamily="18" charset="0"/>
              </a:rPr>
              <a:t>          </a:t>
            </a:r>
            <a:r>
              <a:rPr lang="en-US" altLang="zh-CN" sz="2400" b="1" dirty="0">
                <a:solidFill>
                  <a:srgbClr val="FF0000"/>
                </a:solidFill>
                <a:latin typeface="Times New Roman" panose="02020603050405020304" pitchFamily="18" charset="0"/>
              </a:rPr>
              <a:t>+</a:t>
            </a:r>
            <a:r>
              <a:rPr lang="en-US" altLang="zh-CN" sz="2400" b="1" dirty="0">
                <a:latin typeface="Times New Roman" panose="02020603050405020304" pitchFamily="18" charset="0"/>
              </a:rPr>
              <a:t>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 #</a:t>
            </a:r>
          </a:p>
        </p:txBody>
      </p:sp>
      <p:sp>
        <p:nvSpPr>
          <p:cNvPr id="30860" name="Rectangle 145"/>
          <p:cNvSpPr>
            <a:spLocks noChangeArrowheads="1"/>
          </p:cNvSpPr>
          <p:nvPr/>
        </p:nvSpPr>
        <p:spPr bwMode="auto">
          <a:xfrm>
            <a:off x="1779588" y="5510214"/>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0861" name="Rectangle 146"/>
          <p:cNvSpPr>
            <a:spLocks noChangeArrowheads="1"/>
          </p:cNvSpPr>
          <p:nvPr/>
        </p:nvSpPr>
        <p:spPr bwMode="auto">
          <a:xfrm>
            <a:off x="3630614"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b="1" dirty="0">
                <a:solidFill>
                  <a:srgbClr val="FF0000"/>
                </a:solidFill>
                <a:latin typeface="Times New Roman" panose="02020603050405020304" pitchFamily="18" charset="0"/>
              </a:rPr>
              <a:t>·&lt;</a:t>
            </a:r>
            <a:endParaRPr lang="zh-CN" altLang="en-US" dirty="0">
              <a:solidFill>
                <a:srgbClr val="FF0000"/>
              </a:solidFill>
            </a:endParaRPr>
          </a:p>
        </p:txBody>
      </p:sp>
      <p:sp>
        <p:nvSpPr>
          <p:cNvPr id="16"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93981599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7"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94948"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942751434"/>
                    </a:ext>
                  </a:extLst>
                </a:gridCol>
                <a:gridCol w="704850">
                  <a:extLst>
                    <a:ext uri="{9D8B030D-6E8A-4147-A177-3AD203B41FA5}">
                      <a16:colId xmlns:a16="http://schemas.microsoft.com/office/drawing/2014/main" val="1829573240"/>
                    </a:ext>
                  </a:extLst>
                </a:gridCol>
                <a:gridCol w="1016000">
                  <a:extLst>
                    <a:ext uri="{9D8B030D-6E8A-4147-A177-3AD203B41FA5}">
                      <a16:colId xmlns:a16="http://schemas.microsoft.com/office/drawing/2014/main" val="2517379109"/>
                    </a:ext>
                  </a:extLst>
                </a:gridCol>
                <a:gridCol w="1425575">
                  <a:extLst>
                    <a:ext uri="{9D8B030D-6E8A-4147-A177-3AD203B41FA5}">
                      <a16:colId xmlns:a16="http://schemas.microsoft.com/office/drawing/2014/main" val="3108636871"/>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2734216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2585269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85640453"/>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1320042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5913942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80263788"/>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2477225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6268639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50160092"/>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234114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8917334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9900553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7910563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844548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52100656"/>
                  </a:ext>
                </a:extLst>
              </a:tr>
            </a:tbl>
          </a:graphicData>
        </a:graphic>
      </p:graphicFrame>
      <p:graphicFrame>
        <p:nvGraphicFramePr>
          <p:cNvPr id="595033"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841437971"/>
                    </a:ext>
                  </a:extLst>
                </a:gridCol>
                <a:gridCol w="420688">
                  <a:extLst>
                    <a:ext uri="{9D8B030D-6E8A-4147-A177-3AD203B41FA5}">
                      <a16:colId xmlns:a16="http://schemas.microsoft.com/office/drawing/2014/main" val="3241809959"/>
                    </a:ext>
                  </a:extLst>
                </a:gridCol>
                <a:gridCol w="423862">
                  <a:extLst>
                    <a:ext uri="{9D8B030D-6E8A-4147-A177-3AD203B41FA5}">
                      <a16:colId xmlns:a16="http://schemas.microsoft.com/office/drawing/2014/main" val="3794868023"/>
                    </a:ext>
                  </a:extLst>
                </a:gridCol>
                <a:gridCol w="420688">
                  <a:extLst>
                    <a:ext uri="{9D8B030D-6E8A-4147-A177-3AD203B41FA5}">
                      <a16:colId xmlns:a16="http://schemas.microsoft.com/office/drawing/2014/main" val="280610037"/>
                    </a:ext>
                  </a:extLst>
                </a:gridCol>
                <a:gridCol w="420687">
                  <a:extLst>
                    <a:ext uri="{9D8B030D-6E8A-4147-A177-3AD203B41FA5}">
                      <a16:colId xmlns:a16="http://schemas.microsoft.com/office/drawing/2014/main" val="1929330908"/>
                    </a:ext>
                  </a:extLst>
                </a:gridCol>
                <a:gridCol w="423863">
                  <a:extLst>
                    <a:ext uri="{9D8B030D-6E8A-4147-A177-3AD203B41FA5}">
                      <a16:colId xmlns:a16="http://schemas.microsoft.com/office/drawing/2014/main" val="1836621441"/>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2986732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92207921"/>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932898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2447470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1551903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84624067"/>
                  </a:ext>
                </a:extLst>
              </a:tr>
            </a:tbl>
          </a:graphicData>
        </a:graphic>
      </p:graphicFrame>
      <p:grpSp>
        <p:nvGrpSpPr>
          <p:cNvPr id="31881" name="Group 140"/>
          <p:cNvGrpSpPr>
            <a:grpSpLocks/>
          </p:cNvGrpSpPr>
          <p:nvPr/>
        </p:nvGrpSpPr>
        <p:grpSpPr bwMode="auto">
          <a:xfrm>
            <a:off x="4287838" y="3702050"/>
            <a:ext cx="438150" cy="762000"/>
            <a:chOff x="2653" y="2546"/>
            <a:chExt cx="276" cy="480"/>
          </a:xfrm>
        </p:grpSpPr>
        <p:sp>
          <p:nvSpPr>
            <p:cNvPr id="595085"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95086"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95087"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35066428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1"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95972"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846313944"/>
                    </a:ext>
                  </a:extLst>
                </a:gridCol>
                <a:gridCol w="704850">
                  <a:extLst>
                    <a:ext uri="{9D8B030D-6E8A-4147-A177-3AD203B41FA5}">
                      <a16:colId xmlns:a16="http://schemas.microsoft.com/office/drawing/2014/main" val="178681162"/>
                    </a:ext>
                  </a:extLst>
                </a:gridCol>
                <a:gridCol w="1016000">
                  <a:extLst>
                    <a:ext uri="{9D8B030D-6E8A-4147-A177-3AD203B41FA5}">
                      <a16:colId xmlns:a16="http://schemas.microsoft.com/office/drawing/2014/main" val="270857294"/>
                    </a:ext>
                  </a:extLst>
                </a:gridCol>
                <a:gridCol w="1425575">
                  <a:extLst>
                    <a:ext uri="{9D8B030D-6E8A-4147-A177-3AD203B41FA5}">
                      <a16:colId xmlns:a16="http://schemas.microsoft.com/office/drawing/2014/main" val="4035374668"/>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1088019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1944503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06234153"/>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4001442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6573009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4030379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4200585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2516324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43098104"/>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9755532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3963042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3381401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8217677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6627289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26782782"/>
                  </a:ext>
                </a:extLst>
              </a:tr>
            </a:tbl>
          </a:graphicData>
        </a:graphic>
      </p:graphicFrame>
      <p:graphicFrame>
        <p:nvGraphicFramePr>
          <p:cNvPr id="596057"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2219882360"/>
                    </a:ext>
                  </a:extLst>
                </a:gridCol>
                <a:gridCol w="420688">
                  <a:extLst>
                    <a:ext uri="{9D8B030D-6E8A-4147-A177-3AD203B41FA5}">
                      <a16:colId xmlns:a16="http://schemas.microsoft.com/office/drawing/2014/main" val="2709661343"/>
                    </a:ext>
                  </a:extLst>
                </a:gridCol>
                <a:gridCol w="423862">
                  <a:extLst>
                    <a:ext uri="{9D8B030D-6E8A-4147-A177-3AD203B41FA5}">
                      <a16:colId xmlns:a16="http://schemas.microsoft.com/office/drawing/2014/main" val="3040650718"/>
                    </a:ext>
                  </a:extLst>
                </a:gridCol>
                <a:gridCol w="420688">
                  <a:extLst>
                    <a:ext uri="{9D8B030D-6E8A-4147-A177-3AD203B41FA5}">
                      <a16:colId xmlns:a16="http://schemas.microsoft.com/office/drawing/2014/main" val="3348032268"/>
                    </a:ext>
                  </a:extLst>
                </a:gridCol>
                <a:gridCol w="420687">
                  <a:extLst>
                    <a:ext uri="{9D8B030D-6E8A-4147-A177-3AD203B41FA5}">
                      <a16:colId xmlns:a16="http://schemas.microsoft.com/office/drawing/2014/main" val="2576033678"/>
                    </a:ext>
                  </a:extLst>
                </a:gridCol>
                <a:gridCol w="423863">
                  <a:extLst>
                    <a:ext uri="{9D8B030D-6E8A-4147-A177-3AD203B41FA5}">
                      <a16:colId xmlns:a16="http://schemas.microsoft.com/office/drawing/2014/main" val="819097557"/>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5298574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30672351"/>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9791859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9820842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3750191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85515330"/>
                  </a:ext>
                </a:extLst>
              </a:tr>
            </a:tbl>
          </a:graphicData>
        </a:graphic>
      </p:graphicFrame>
      <p:grpSp>
        <p:nvGrpSpPr>
          <p:cNvPr id="32905" name="Group 140"/>
          <p:cNvGrpSpPr>
            <a:grpSpLocks/>
          </p:cNvGrpSpPr>
          <p:nvPr/>
        </p:nvGrpSpPr>
        <p:grpSpPr bwMode="auto">
          <a:xfrm>
            <a:off x="4287838" y="3702050"/>
            <a:ext cx="438150" cy="762000"/>
            <a:chOff x="2653" y="2546"/>
            <a:chExt cx="276" cy="480"/>
          </a:xfrm>
        </p:grpSpPr>
        <p:sp>
          <p:nvSpPr>
            <p:cNvPr id="596109"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96110"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96111"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36555968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995"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96996"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4035065925"/>
                    </a:ext>
                  </a:extLst>
                </a:gridCol>
                <a:gridCol w="704850">
                  <a:extLst>
                    <a:ext uri="{9D8B030D-6E8A-4147-A177-3AD203B41FA5}">
                      <a16:colId xmlns:a16="http://schemas.microsoft.com/office/drawing/2014/main" val="3094490678"/>
                    </a:ext>
                  </a:extLst>
                </a:gridCol>
                <a:gridCol w="1016000">
                  <a:extLst>
                    <a:ext uri="{9D8B030D-6E8A-4147-A177-3AD203B41FA5}">
                      <a16:colId xmlns:a16="http://schemas.microsoft.com/office/drawing/2014/main" val="3334994377"/>
                    </a:ext>
                  </a:extLst>
                </a:gridCol>
                <a:gridCol w="1425575">
                  <a:extLst>
                    <a:ext uri="{9D8B030D-6E8A-4147-A177-3AD203B41FA5}">
                      <a16:colId xmlns:a16="http://schemas.microsoft.com/office/drawing/2014/main" val="1892782887"/>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6263648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4563532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7264120"/>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1451823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1359316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16530234"/>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2658987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2733288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99710578"/>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2982732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7132008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8030680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4901000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3441669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94438097"/>
                  </a:ext>
                </a:extLst>
              </a:tr>
            </a:tbl>
          </a:graphicData>
        </a:graphic>
      </p:graphicFrame>
      <p:graphicFrame>
        <p:nvGraphicFramePr>
          <p:cNvPr id="597081"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2278161963"/>
                    </a:ext>
                  </a:extLst>
                </a:gridCol>
                <a:gridCol w="420688">
                  <a:extLst>
                    <a:ext uri="{9D8B030D-6E8A-4147-A177-3AD203B41FA5}">
                      <a16:colId xmlns:a16="http://schemas.microsoft.com/office/drawing/2014/main" val="3235651844"/>
                    </a:ext>
                  </a:extLst>
                </a:gridCol>
                <a:gridCol w="423862">
                  <a:extLst>
                    <a:ext uri="{9D8B030D-6E8A-4147-A177-3AD203B41FA5}">
                      <a16:colId xmlns:a16="http://schemas.microsoft.com/office/drawing/2014/main" val="1479569006"/>
                    </a:ext>
                  </a:extLst>
                </a:gridCol>
                <a:gridCol w="420688">
                  <a:extLst>
                    <a:ext uri="{9D8B030D-6E8A-4147-A177-3AD203B41FA5}">
                      <a16:colId xmlns:a16="http://schemas.microsoft.com/office/drawing/2014/main" val="2350641311"/>
                    </a:ext>
                  </a:extLst>
                </a:gridCol>
                <a:gridCol w="420687">
                  <a:extLst>
                    <a:ext uri="{9D8B030D-6E8A-4147-A177-3AD203B41FA5}">
                      <a16:colId xmlns:a16="http://schemas.microsoft.com/office/drawing/2014/main" val="187605126"/>
                    </a:ext>
                  </a:extLst>
                </a:gridCol>
                <a:gridCol w="423863">
                  <a:extLst>
                    <a:ext uri="{9D8B030D-6E8A-4147-A177-3AD203B41FA5}">
                      <a16:colId xmlns:a16="http://schemas.microsoft.com/office/drawing/2014/main" val="2113488092"/>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93546453"/>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65220566"/>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992093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6814985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2921018"/>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26785604"/>
                  </a:ext>
                </a:extLst>
              </a:tr>
            </a:tbl>
          </a:graphicData>
        </a:graphic>
      </p:graphicFrame>
      <p:grpSp>
        <p:nvGrpSpPr>
          <p:cNvPr id="33929" name="Group 140"/>
          <p:cNvGrpSpPr>
            <a:grpSpLocks/>
          </p:cNvGrpSpPr>
          <p:nvPr/>
        </p:nvGrpSpPr>
        <p:grpSpPr bwMode="auto">
          <a:xfrm>
            <a:off x="4287838" y="3702050"/>
            <a:ext cx="438150" cy="762000"/>
            <a:chOff x="2653" y="2546"/>
            <a:chExt cx="276" cy="480"/>
          </a:xfrm>
        </p:grpSpPr>
        <p:sp>
          <p:nvSpPr>
            <p:cNvPr id="597133"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97134"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97135"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8059040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8019"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98020"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687225256"/>
                    </a:ext>
                  </a:extLst>
                </a:gridCol>
                <a:gridCol w="704850">
                  <a:extLst>
                    <a:ext uri="{9D8B030D-6E8A-4147-A177-3AD203B41FA5}">
                      <a16:colId xmlns:a16="http://schemas.microsoft.com/office/drawing/2014/main" val="3037421049"/>
                    </a:ext>
                  </a:extLst>
                </a:gridCol>
                <a:gridCol w="1016000">
                  <a:extLst>
                    <a:ext uri="{9D8B030D-6E8A-4147-A177-3AD203B41FA5}">
                      <a16:colId xmlns:a16="http://schemas.microsoft.com/office/drawing/2014/main" val="841993784"/>
                    </a:ext>
                  </a:extLst>
                </a:gridCol>
                <a:gridCol w="1425575">
                  <a:extLst>
                    <a:ext uri="{9D8B030D-6E8A-4147-A177-3AD203B41FA5}">
                      <a16:colId xmlns:a16="http://schemas.microsoft.com/office/drawing/2014/main" val="2703708310"/>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7119690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9728855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98137024"/>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5500089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5537528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59813190"/>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0363769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1555603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4649497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8048766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2210251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2101440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4909984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1835687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60140368"/>
                  </a:ext>
                </a:extLst>
              </a:tr>
            </a:tbl>
          </a:graphicData>
        </a:graphic>
      </p:graphicFrame>
      <p:graphicFrame>
        <p:nvGraphicFramePr>
          <p:cNvPr id="598105"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472102718"/>
                    </a:ext>
                  </a:extLst>
                </a:gridCol>
                <a:gridCol w="420688">
                  <a:extLst>
                    <a:ext uri="{9D8B030D-6E8A-4147-A177-3AD203B41FA5}">
                      <a16:colId xmlns:a16="http://schemas.microsoft.com/office/drawing/2014/main" val="1115880638"/>
                    </a:ext>
                  </a:extLst>
                </a:gridCol>
                <a:gridCol w="423862">
                  <a:extLst>
                    <a:ext uri="{9D8B030D-6E8A-4147-A177-3AD203B41FA5}">
                      <a16:colId xmlns:a16="http://schemas.microsoft.com/office/drawing/2014/main" val="1888126179"/>
                    </a:ext>
                  </a:extLst>
                </a:gridCol>
                <a:gridCol w="420688">
                  <a:extLst>
                    <a:ext uri="{9D8B030D-6E8A-4147-A177-3AD203B41FA5}">
                      <a16:colId xmlns:a16="http://schemas.microsoft.com/office/drawing/2014/main" val="759268322"/>
                    </a:ext>
                  </a:extLst>
                </a:gridCol>
                <a:gridCol w="420687">
                  <a:extLst>
                    <a:ext uri="{9D8B030D-6E8A-4147-A177-3AD203B41FA5}">
                      <a16:colId xmlns:a16="http://schemas.microsoft.com/office/drawing/2014/main" val="725586101"/>
                    </a:ext>
                  </a:extLst>
                </a:gridCol>
                <a:gridCol w="423863">
                  <a:extLst>
                    <a:ext uri="{9D8B030D-6E8A-4147-A177-3AD203B41FA5}">
                      <a16:colId xmlns:a16="http://schemas.microsoft.com/office/drawing/2014/main" val="2827446622"/>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980659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86347426"/>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6920005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3657658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634831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94136628"/>
                  </a:ext>
                </a:extLst>
              </a:tr>
            </a:tbl>
          </a:graphicData>
        </a:graphic>
      </p:graphicFrame>
      <p:grpSp>
        <p:nvGrpSpPr>
          <p:cNvPr id="34953" name="Group 140"/>
          <p:cNvGrpSpPr>
            <a:grpSpLocks/>
          </p:cNvGrpSpPr>
          <p:nvPr/>
        </p:nvGrpSpPr>
        <p:grpSpPr bwMode="auto">
          <a:xfrm>
            <a:off x="4287838" y="3702050"/>
            <a:ext cx="438150" cy="762000"/>
            <a:chOff x="2653" y="2546"/>
            <a:chExt cx="276" cy="480"/>
          </a:xfrm>
        </p:grpSpPr>
        <p:sp>
          <p:nvSpPr>
            <p:cNvPr id="598157"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98158"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98159"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8710819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9043"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599044"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661316075"/>
                    </a:ext>
                  </a:extLst>
                </a:gridCol>
                <a:gridCol w="704850">
                  <a:extLst>
                    <a:ext uri="{9D8B030D-6E8A-4147-A177-3AD203B41FA5}">
                      <a16:colId xmlns:a16="http://schemas.microsoft.com/office/drawing/2014/main" val="1485804582"/>
                    </a:ext>
                  </a:extLst>
                </a:gridCol>
                <a:gridCol w="1016000">
                  <a:extLst>
                    <a:ext uri="{9D8B030D-6E8A-4147-A177-3AD203B41FA5}">
                      <a16:colId xmlns:a16="http://schemas.microsoft.com/office/drawing/2014/main" val="1352978998"/>
                    </a:ext>
                  </a:extLst>
                </a:gridCol>
                <a:gridCol w="1425575">
                  <a:extLst>
                    <a:ext uri="{9D8B030D-6E8A-4147-A177-3AD203B41FA5}">
                      <a16:colId xmlns:a16="http://schemas.microsoft.com/office/drawing/2014/main" val="1026695169"/>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1994865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886358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7052565"/>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2726772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7010679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0189112"/>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9948782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030554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56565231"/>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8265594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1311238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2820027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1259559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6744625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62239794"/>
                  </a:ext>
                </a:extLst>
              </a:tr>
            </a:tbl>
          </a:graphicData>
        </a:graphic>
      </p:graphicFrame>
      <p:graphicFrame>
        <p:nvGraphicFramePr>
          <p:cNvPr id="599129"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315284373"/>
                    </a:ext>
                  </a:extLst>
                </a:gridCol>
                <a:gridCol w="420688">
                  <a:extLst>
                    <a:ext uri="{9D8B030D-6E8A-4147-A177-3AD203B41FA5}">
                      <a16:colId xmlns:a16="http://schemas.microsoft.com/office/drawing/2014/main" val="3565963870"/>
                    </a:ext>
                  </a:extLst>
                </a:gridCol>
                <a:gridCol w="423862">
                  <a:extLst>
                    <a:ext uri="{9D8B030D-6E8A-4147-A177-3AD203B41FA5}">
                      <a16:colId xmlns:a16="http://schemas.microsoft.com/office/drawing/2014/main" val="1206225962"/>
                    </a:ext>
                  </a:extLst>
                </a:gridCol>
                <a:gridCol w="420688">
                  <a:extLst>
                    <a:ext uri="{9D8B030D-6E8A-4147-A177-3AD203B41FA5}">
                      <a16:colId xmlns:a16="http://schemas.microsoft.com/office/drawing/2014/main" val="3384415511"/>
                    </a:ext>
                  </a:extLst>
                </a:gridCol>
                <a:gridCol w="420687">
                  <a:extLst>
                    <a:ext uri="{9D8B030D-6E8A-4147-A177-3AD203B41FA5}">
                      <a16:colId xmlns:a16="http://schemas.microsoft.com/office/drawing/2014/main" val="2567852425"/>
                    </a:ext>
                  </a:extLst>
                </a:gridCol>
                <a:gridCol w="423863">
                  <a:extLst>
                    <a:ext uri="{9D8B030D-6E8A-4147-A177-3AD203B41FA5}">
                      <a16:colId xmlns:a16="http://schemas.microsoft.com/office/drawing/2014/main" val="1112556022"/>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8691251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74498580"/>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8718892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0309426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5602220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98845422"/>
                  </a:ext>
                </a:extLst>
              </a:tr>
            </a:tbl>
          </a:graphicData>
        </a:graphic>
      </p:graphicFrame>
      <p:grpSp>
        <p:nvGrpSpPr>
          <p:cNvPr id="35977" name="Group 140"/>
          <p:cNvGrpSpPr>
            <a:grpSpLocks/>
          </p:cNvGrpSpPr>
          <p:nvPr/>
        </p:nvGrpSpPr>
        <p:grpSpPr bwMode="auto">
          <a:xfrm>
            <a:off x="4287838" y="3702050"/>
            <a:ext cx="438150" cy="762000"/>
            <a:chOff x="2653" y="2546"/>
            <a:chExt cx="276" cy="480"/>
          </a:xfrm>
        </p:grpSpPr>
        <p:sp>
          <p:nvSpPr>
            <p:cNvPr id="599181"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599182"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99183"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35979" name="Text Box 144"/>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b="1" dirty="0">
                <a:latin typeface="Times New Roman" panose="02020603050405020304" pitchFamily="18" charset="0"/>
              </a:rPr>
              <a:t># V * </a:t>
            </a:r>
            <a:r>
              <a:rPr lang="en-US" altLang="zh-CN" sz="2400" b="1" dirty="0" smtClean="0">
                <a:latin typeface="Times New Roman" panose="02020603050405020304" pitchFamily="18" charset="0"/>
              </a:rPr>
              <a:t> </a:t>
            </a:r>
            <a:r>
              <a:rPr lang="en-US" altLang="zh-CN" sz="2400" b="1" dirty="0">
                <a:latin typeface="Times New Roman" panose="02020603050405020304" pitchFamily="18" charset="0"/>
              </a:rPr>
              <a:t>( V + </a:t>
            </a:r>
            <a:r>
              <a:rPr lang="en-US" altLang="zh-CN" sz="2400" b="1" dirty="0">
                <a:solidFill>
                  <a:srgbClr val="FF0000"/>
                </a:solidFill>
                <a:latin typeface="Times New Roman" panose="02020603050405020304" pitchFamily="18" charset="0"/>
              </a:rPr>
              <a:t>·&lt; </a:t>
            </a:r>
            <a:r>
              <a:rPr lang="en-US" altLang="zh-CN" sz="2400" b="1" dirty="0" err="1">
                <a:latin typeface="Times New Roman" panose="02020603050405020304" pitchFamily="18" charset="0"/>
              </a:rPr>
              <a:t>i</a:t>
            </a:r>
            <a:r>
              <a:rPr lang="en-US" altLang="zh-CN" sz="2400" b="1" dirty="0">
                <a:latin typeface="Times New Roman" panose="02020603050405020304" pitchFamily="18" charset="0"/>
              </a:rPr>
              <a:t>  </a:t>
            </a:r>
            <a:r>
              <a:rPr lang="en-US" altLang="zh-CN" sz="2400" b="1" dirty="0">
                <a:solidFill>
                  <a:srgbClr val="FFFF00"/>
                </a:solidFill>
                <a:latin typeface="Times New Roman" panose="02020603050405020304" pitchFamily="18" charset="0"/>
              </a:rPr>
              <a:t>     </a:t>
            </a:r>
            <a:r>
              <a:rPr lang="en-US" altLang="zh-CN" sz="2400" b="1" dirty="0">
                <a:latin typeface="Times New Roman" panose="02020603050405020304" pitchFamily="18" charset="0"/>
              </a:rPr>
              <a:t>        ) #</a:t>
            </a:r>
          </a:p>
        </p:txBody>
      </p:sp>
      <p:sp>
        <p:nvSpPr>
          <p:cNvPr id="35980" name="Rectangle 145"/>
          <p:cNvSpPr>
            <a:spLocks noChangeArrowheads="1"/>
          </p:cNvSpPr>
          <p:nvPr/>
        </p:nvSpPr>
        <p:spPr bwMode="auto">
          <a:xfrm>
            <a:off x="1779588" y="5510214"/>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5981" name="Rectangle 146"/>
          <p:cNvSpPr>
            <a:spLocks noChangeArrowheads="1"/>
          </p:cNvSpPr>
          <p:nvPr/>
        </p:nvSpPr>
        <p:spPr bwMode="auto">
          <a:xfrm>
            <a:off x="4241801"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5985" name="Rectangle 150"/>
          <p:cNvSpPr>
            <a:spLocks noChangeArrowheads="1"/>
          </p:cNvSpPr>
          <p:nvPr/>
        </p:nvSpPr>
        <p:spPr bwMode="auto">
          <a:xfrm>
            <a:off x="4213225" y="5522914"/>
            <a:ext cx="46198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hlink"/>
              </a:buClr>
              <a:buSzPct val="70000"/>
              <a:buFont typeface="Wingdings" panose="05000000000000000000" pitchFamily="2" charset="2"/>
              <a:buNone/>
            </a:pPr>
            <a:r>
              <a:rPr lang="en-US" altLang="zh-CN" sz="2400" b="1" dirty="0">
                <a:solidFill>
                  <a:srgbClr val="FF0000"/>
                </a:solidFill>
                <a:latin typeface="Times New Roman" panose="02020603050405020304" pitchFamily="18" charset="0"/>
              </a:rPr>
              <a:t>&gt;·</a:t>
            </a:r>
          </a:p>
        </p:txBody>
      </p:sp>
      <p:sp>
        <p:nvSpPr>
          <p:cNvPr id="2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99265138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067"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00068"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043077249"/>
                    </a:ext>
                  </a:extLst>
                </a:gridCol>
                <a:gridCol w="704850">
                  <a:extLst>
                    <a:ext uri="{9D8B030D-6E8A-4147-A177-3AD203B41FA5}">
                      <a16:colId xmlns:a16="http://schemas.microsoft.com/office/drawing/2014/main" val="2381573546"/>
                    </a:ext>
                  </a:extLst>
                </a:gridCol>
                <a:gridCol w="1016000">
                  <a:extLst>
                    <a:ext uri="{9D8B030D-6E8A-4147-A177-3AD203B41FA5}">
                      <a16:colId xmlns:a16="http://schemas.microsoft.com/office/drawing/2014/main" val="1984818969"/>
                    </a:ext>
                  </a:extLst>
                </a:gridCol>
                <a:gridCol w="1425575">
                  <a:extLst>
                    <a:ext uri="{9D8B030D-6E8A-4147-A177-3AD203B41FA5}">
                      <a16:colId xmlns:a16="http://schemas.microsoft.com/office/drawing/2014/main" val="3038304131"/>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0816941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1311889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98159587"/>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7065379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3204839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33670725"/>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5938787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6339275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37804113"/>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6190370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7178657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6552997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0094655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4092947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87281697"/>
                  </a:ext>
                </a:extLst>
              </a:tr>
            </a:tbl>
          </a:graphicData>
        </a:graphic>
      </p:graphicFrame>
      <p:graphicFrame>
        <p:nvGraphicFramePr>
          <p:cNvPr id="600153"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107100967"/>
                    </a:ext>
                  </a:extLst>
                </a:gridCol>
                <a:gridCol w="420688">
                  <a:extLst>
                    <a:ext uri="{9D8B030D-6E8A-4147-A177-3AD203B41FA5}">
                      <a16:colId xmlns:a16="http://schemas.microsoft.com/office/drawing/2014/main" val="369624601"/>
                    </a:ext>
                  </a:extLst>
                </a:gridCol>
                <a:gridCol w="423862">
                  <a:extLst>
                    <a:ext uri="{9D8B030D-6E8A-4147-A177-3AD203B41FA5}">
                      <a16:colId xmlns:a16="http://schemas.microsoft.com/office/drawing/2014/main" val="3947523173"/>
                    </a:ext>
                  </a:extLst>
                </a:gridCol>
                <a:gridCol w="420688">
                  <a:extLst>
                    <a:ext uri="{9D8B030D-6E8A-4147-A177-3AD203B41FA5}">
                      <a16:colId xmlns:a16="http://schemas.microsoft.com/office/drawing/2014/main" val="360777058"/>
                    </a:ext>
                  </a:extLst>
                </a:gridCol>
                <a:gridCol w="420687">
                  <a:extLst>
                    <a:ext uri="{9D8B030D-6E8A-4147-A177-3AD203B41FA5}">
                      <a16:colId xmlns:a16="http://schemas.microsoft.com/office/drawing/2014/main" val="3426698606"/>
                    </a:ext>
                  </a:extLst>
                </a:gridCol>
                <a:gridCol w="423863">
                  <a:extLst>
                    <a:ext uri="{9D8B030D-6E8A-4147-A177-3AD203B41FA5}">
                      <a16:colId xmlns:a16="http://schemas.microsoft.com/office/drawing/2014/main" val="1106983469"/>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0580360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40388607"/>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4186111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9316405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8733135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46171811"/>
                  </a:ext>
                </a:extLst>
              </a:tr>
            </a:tbl>
          </a:graphicData>
        </a:graphic>
      </p:graphicFrame>
      <p:grpSp>
        <p:nvGrpSpPr>
          <p:cNvPr id="37001" name="Group 140"/>
          <p:cNvGrpSpPr>
            <a:grpSpLocks/>
          </p:cNvGrpSpPr>
          <p:nvPr/>
        </p:nvGrpSpPr>
        <p:grpSpPr bwMode="auto">
          <a:xfrm>
            <a:off x="4287838" y="3702050"/>
            <a:ext cx="438150" cy="762000"/>
            <a:chOff x="2653" y="2546"/>
            <a:chExt cx="276" cy="480"/>
          </a:xfrm>
        </p:grpSpPr>
        <p:sp>
          <p:nvSpPr>
            <p:cNvPr id="600205"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0206"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00207"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2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5068384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091"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01092"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2263066933"/>
                    </a:ext>
                  </a:extLst>
                </a:gridCol>
                <a:gridCol w="704850">
                  <a:extLst>
                    <a:ext uri="{9D8B030D-6E8A-4147-A177-3AD203B41FA5}">
                      <a16:colId xmlns:a16="http://schemas.microsoft.com/office/drawing/2014/main" val="2253980913"/>
                    </a:ext>
                  </a:extLst>
                </a:gridCol>
                <a:gridCol w="1016000">
                  <a:extLst>
                    <a:ext uri="{9D8B030D-6E8A-4147-A177-3AD203B41FA5}">
                      <a16:colId xmlns:a16="http://schemas.microsoft.com/office/drawing/2014/main" val="2651178455"/>
                    </a:ext>
                  </a:extLst>
                </a:gridCol>
                <a:gridCol w="1425575">
                  <a:extLst>
                    <a:ext uri="{9D8B030D-6E8A-4147-A177-3AD203B41FA5}">
                      <a16:colId xmlns:a16="http://schemas.microsoft.com/office/drawing/2014/main" val="3290588745"/>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3511233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9609051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14590779"/>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1148126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7175291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29071382"/>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54470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4781989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55269588"/>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dirty="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dirty="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dirty="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2334657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8291716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7902895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4441576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4959809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dirty="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49604172"/>
                  </a:ext>
                </a:extLst>
              </a:tr>
            </a:tbl>
          </a:graphicData>
        </a:graphic>
      </p:graphicFrame>
      <p:graphicFrame>
        <p:nvGraphicFramePr>
          <p:cNvPr id="601177"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442533444"/>
                    </a:ext>
                  </a:extLst>
                </a:gridCol>
                <a:gridCol w="420688">
                  <a:extLst>
                    <a:ext uri="{9D8B030D-6E8A-4147-A177-3AD203B41FA5}">
                      <a16:colId xmlns:a16="http://schemas.microsoft.com/office/drawing/2014/main" val="1930496497"/>
                    </a:ext>
                  </a:extLst>
                </a:gridCol>
                <a:gridCol w="423862">
                  <a:extLst>
                    <a:ext uri="{9D8B030D-6E8A-4147-A177-3AD203B41FA5}">
                      <a16:colId xmlns:a16="http://schemas.microsoft.com/office/drawing/2014/main" val="787553318"/>
                    </a:ext>
                  </a:extLst>
                </a:gridCol>
                <a:gridCol w="420688">
                  <a:extLst>
                    <a:ext uri="{9D8B030D-6E8A-4147-A177-3AD203B41FA5}">
                      <a16:colId xmlns:a16="http://schemas.microsoft.com/office/drawing/2014/main" val="2947772998"/>
                    </a:ext>
                  </a:extLst>
                </a:gridCol>
                <a:gridCol w="420687">
                  <a:extLst>
                    <a:ext uri="{9D8B030D-6E8A-4147-A177-3AD203B41FA5}">
                      <a16:colId xmlns:a16="http://schemas.microsoft.com/office/drawing/2014/main" val="3989054262"/>
                    </a:ext>
                  </a:extLst>
                </a:gridCol>
                <a:gridCol w="423863">
                  <a:extLst>
                    <a:ext uri="{9D8B030D-6E8A-4147-A177-3AD203B41FA5}">
                      <a16:colId xmlns:a16="http://schemas.microsoft.com/office/drawing/2014/main" val="1002408374"/>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7583465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00119556"/>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7387414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4589196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9429899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83669496"/>
                  </a:ext>
                </a:extLst>
              </a:tr>
            </a:tbl>
          </a:graphicData>
        </a:graphic>
      </p:graphicFrame>
      <p:grpSp>
        <p:nvGrpSpPr>
          <p:cNvPr id="38025" name="Group 140"/>
          <p:cNvGrpSpPr>
            <a:grpSpLocks/>
          </p:cNvGrpSpPr>
          <p:nvPr/>
        </p:nvGrpSpPr>
        <p:grpSpPr bwMode="auto">
          <a:xfrm>
            <a:off x="4287838" y="3702050"/>
            <a:ext cx="438150" cy="762000"/>
            <a:chOff x="2653" y="2546"/>
            <a:chExt cx="276" cy="480"/>
          </a:xfrm>
        </p:grpSpPr>
        <p:sp>
          <p:nvSpPr>
            <p:cNvPr id="601229"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1230"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01231"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38027" name="Text Box 144"/>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b="1" dirty="0">
                <a:latin typeface="Times New Roman" panose="02020603050405020304" pitchFamily="18" charset="0"/>
              </a:rPr>
              <a:t># V * </a:t>
            </a:r>
            <a:r>
              <a:rPr lang="en-US" altLang="zh-CN" sz="2400" b="1" dirty="0" smtClean="0">
                <a:latin typeface="Times New Roman" panose="02020603050405020304" pitchFamily="18" charset="0"/>
              </a:rPr>
              <a:t>( </a:t>
            </a:r>
            <a:r>
              <a:rPr lang="en-US" altLang="zh-CN" sz="2400" b="1" dirty="0">
                <a:latin typeface="Times New Roman" panose="02020603050405020304" pitchFamily="18" charset="0"/>
              </a:rPr>
              <a:t>V </a:t>
            </a:r>
            <a:r>
              <a:rPr lang="en-US" altLang="zh-CN" sz="2400" b="1" dirty="0">
                <a:solidFill>
                  <a:srgbClr val="FF0000"/>
                </a:solidFill>
                <a:latin typeface="Times New Roman" panose="02020603050405020304" pitchFamily="18" charset="0"/>
              </a:rPr>
              <a:t>+</a:t>
            </a:r>
            <a:r>
              <a:rPr lang="en-US" altLang="zh-CN" sz="2400" b="1" dirty="0">
                <a:latin typeface="Times New Roman" panose="02020603050405020304" pitchFamily="18" charset="0"/>
              </a:rPr>
              <a:t> </a:t>
            </a:r>
            <a:r>
              <a:rPr lang="en-US" altLang="zh-CN" sz="2400" b="1" dirty="0">
                <a:solidFill>
                  <a:srgbClr val="FFFF00"/>
                </a:solidFill>
                <a:latin typeface="Times New Roman" panose="02020603050405020304" pitchFamily="18" charset="0"/>
              </a:rPr>
              <a:t> </a:t>
            </a:r>
            <a:r>
              <a:rPr lang="en-US" altLang="zh-CN" sz="2400" b="1" dirty="0">
                <a:latin typeface="Times New Roman" panose="02020603050405020304" pitchFamily="18" charset="0"/>
              </a:rPr>
              <a:t>V  </a:t>
            </a:r>
            <a:r>
              <a:rPr lang="en-US" altLang="zh-CN" sz="2400" b="1" dirty="0">
                <a:solidFill>
                  <a:srgbClr val="FFFF00"/>
                </a:solidFill>
                <a:latin typeface="Times New Roman" panose="02020603050405020304" pitchFamily="18" charset="0"/>
              </a:rPr>
              <a:t>     </a:t>
            </a:r>
            <a:r>
              <a:rPr lang="en-US" altLang="zh-CN" sz="2400" b="1" dirty="0">
                <a:latin typeface="Times New Roman" panose="02020603050405020304" pitchFamily="18" charset="0"/>
              </a:rPr>
              <a:t>        </a:t>
            </a:r>
            <a:r>
              <a:rPr lang="en-US" altLang="zh-CN" sz="2400" b="1" dirty="0">
                <a:solidFill>
                  <a:srgbClr val="FF0000"/>
                </a:solidFill>
                <a:latin typeface="Times New Roman" panose="02020603050405020304" pitchFamily="18" charset="0"/>
              </a:rPr>
              <a:t>)</a:t>
            </a:r>
            <a:r>
              <a:rPr lang="en-US" altLang="zh-CN" sz="2400" b="1" dirty="0">
                <a:latin typeface="Times New Roman" panose="02020603050405020304" pitchFamily="18" charset="0"/>
              </a:rPr>
              <a:t> #</a:t>
            </a:r>
          </a:p>
        </p:txBody>
      </p:sp>
      <p:sp>
        <p:nvSpPr>
          <p:cNvPr id="38028" name="Rectangle 145"/>
          <p:cNvSpPr>
            <a:spLocks noChangeArrowheads="1"/>
          </p:cNvSpPr>
          <p:nvPr/>
        </p:nvSpPr>
        <p:spPr bwMode="auto">
          <a:xfrm>
            <a:off x="1779588" y="5510214"/>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8029" name="Rectangle 146"/>
          <p:cNvSpPr>
            <a:spLocks noChangeArrowheads="1"/>
          </p:cNvSpPr>
          <p:nvPr/>
        </p:nvSpPr>
        <p:spPr bwMode="auto">
          <a:xfrm>
            <a:off x="4241801"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8033" name="Rectangle 151"/>
          <p:cNvSpPr>
            <a:spLocks noChangeArrowheads="1"/>
          </p:cNvSpPr>
          <p:nvPr/>
        </p:nvSpPr>
        <p:spPr bwMode="auto">
          <a:xfrm>
            <a:off x="4182788" y="5579316"/>
            <a:ext cx="49244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lvl="0" algn="ctr" fontAlgn="base">
              <a:spcBef>
                <a:spcPct val="20000"/>
              </a:spcBef>
              <a:spcAft>
                <a:spcPct val="0"/>
              </a:spcAft>
              <a:buClr>
                <a:schemeClr val="hlink"/>
              </a:buClr>
              <a:buSzPct val="70000"/>
            </a:pPr>
            <a:r>
              <a:rPr lang="en-US" altLang="zh-CN" sz="2400" b="1" dirty="0">
                <a:solidFill>
                  <a:srgbClr val="FF0000"/>
                </a:solidFill>
                <a:effectLst>
                  <a:outerShdw blurRad="38100" dist="38100" dir="2700000" algn="tl">
                    <a:srgbClr val="000000"/>
                  </a:outerShdw>
                </a:effectLst>
                <a:latin typeface="Garamond" panose="02020404030301010803" pitchFamily="18" charset="0"/>
              </a:rPr>
              <a:t>&gt;</a:t>
            </a:r>
            <a:r>
              <a:rPr lang="en-US" altLang="zh-CN" sz="2400" b="1" dirty="0">
                <a:solidFill>
                  <a:srgbClr val="FF0000"/>
                </a:solidFill>
                <a:effectLst>
                  <a:outerShdw blurRad="38100" dist="38100" dir="2700000" algn="tl">
                    <a:srgbClr val="000000"/>
                  </a:outerShdw>
                </a:effectLst>
                <a:cs typeface="Arial" panose="020B0604020202020204" pitchFamily="34" charset="0"/>
              </a:rPr>
              <a:t>·</a:t>
            </a:r>
            <a:endParaRPr lang="en-US" altLang="zh-CN" sz="2400" b="1" dirty="0">
              <a:solidFill>
                <a:srgbClr val="FF0000"/>
              </a:solidFill>
              <a:effectLst>
                <a:outerShdw blurRad="38100" dist="38100" dir="2700000" algn="tl">
                  <a:srgbClr val="000000"/>
                </a:outerShdw>
              </a:effectLst>
              <a:latin typeface="Garamond" panose="02020404030301010803" pitchFamily="18" charset="0"/>
              <a:cs typeface="Arial" panose="020B0604020202020204" pitchFamily="34" charset="0"/>
            </a:endParaRPr>
          </a:p>
        </p:txBody>
      </p:sp>
      <p:sp>
        <p:nvSpPr>
          <p:cNvPr id="38034" name="Line 152"/>
          <p:cNvSpPr>
            <a:spLocks noChangeShapeType="1"/>
          </p:cNvSpPr>
          <p:nvPr/>
        </p:nvSpPr>
        <p:spPr bwMode="auto">
          <a:xfrm>
            <a:off x="3114676" y="5929313"/>
            <a:ext cx="76200" cy="26511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035" name="Line 153"/>
          <p:cNvSpPr>
            <a:spLocks noChangeShapeType="1"/>
          </p:cNvSpPr>
          <p:nvPr/>
        </p:nvSpPr>
        <p:spPr bwMode="auto">
          <a:xfrm flipH="1">
            <a:off x="4679939" y="5901531"/>
            <a:ext cx="95250" cy="320675"/>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9"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265000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5011" name="Rectangle 3"/>
          <p:cNvSpPr>
            <a:spLocks noChangeArrowheads="1"/>
          </p:cNvSpPr>
          <p:nvPr/>
        </p:nvSpPr>
        <p:spPr bwMode="auto">
          <a:xfrm>
            <a:off x="1806576" y="598488"/>
            <a:ext cx="4716356"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一、算符优先关系的定义</a:t>
            </a:r>
          </a:p>
        </p:txBody>
      </p:sp>
      <p:sp>
        <p:nvSpPr>
          <p:cNvPr id="555013" name="Rectangle 5"/>
          <p:cNvSpPr>
            <a:spLocks noChangeArrowheads="1"/>
          </p:cNvSpPr>
          <p:nvPr/>
        </p:nvSpPr>
        <p:spPr bwMode="auto">
          <a:xfrm>
            <a:off x="1928814" y="1363663"/>
            <a:ext cx="8491537" cy="1604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5000"/>
              </a:lnSpc>
              <a:buFont typeface="Arial" panose="020B0604020202020204" pitchFamily="34" charset="0"/>
              <a:buNone/>
              <a:defRPr/>
            </a:pPr>
            <a:r>
              <a:rPr lang="en-US" altLang="zh-CN" sz="2400" b="1" dirty="0">
                <a:solidFill>
                  <a:srgbClr val="011893"/>
                </a:solidFill>
                <a:latin typeface="Times New Roman" panose="02020603050405020304" pitchFamily="18" charset="0"/>
              </a:rPr>
              <a:t>1</a:t>
            </a:r>
            <a:r>
              <a:rPr lang="zh-CN" altLang="en-US" sz="2400" b="1" dirty="0">
                <a:solidFill>
                  <a:srgbClr val="011893"/>
                </a:solidFill>
                <a:latin typeface="Times New Roman" panose="02020603050405020304" pitchFamily="18" charset="0"/>
              </a:rPr>
              <a:t>、算符优先关系</a:t>
            </a:r>
          </a:p>
          <a:p>
            <a:pPr algn="just" eaLnBrk="1" hangingPunct="1">
              <a:lnSpc>
                <a:spcPct val="155000"/>
              </a:lnSpc>
              <a:buFont typeface="Arial" panose="020B0604020202020204" pitchFamily="34" charset="0"/>
              <a:buNone/>
              <a:defRPr/>
            </a:pPr>
            <a:r>
              <a:rPr lang="zh-CN" altLang="en-US" sz="2000" b="1" dirty="0"/>
              <a:t>       只需要对文法的终结符号集中任意两个符号之间的优先关系比较，这种优先关系称算符优先关系 。</a:t>
            </a:r>
          </a:p>
        </p:txBody>
      </p:sp>
      <p:sp>
        <p:nvSpPr>
          <p:cNvPr id="555018" name="Text Box 10"/>
          <p:cNvSpPr txBox="1">
            <a:spLocks noChangeArrowheads="1"/>
          </p:cNvSpPr>
          <p:nvPr/>
        </p:nvSpPr>
        <p:spPr bwMode="auto">
          <a:xfrm>
            <a:off x="1916113" y="3063875"/>
            <a:ext cx="8394700" cy="946150"/>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eaLnBrk="0" hangingPunct="0">
              <a:tabLst>
                <a:tab pos="536575" algn="l"/>
              </a:tabLst>
              <a:defRPr>
                <a:solidFill>
                  <a:schemeClr val="tx1"/>
                </a:solidFill>
                <a:latin typeface="Arial" panose="020B0604020202020204" pitchFamily="34" charset="0"/>
                <a:ea typeface="宋体" panose="02010600030101010101" pitchFamily="2" charset="-122"/>
              </a:defRPr>
            </a:lvl1pPr>
            <a:lvl2pPr marL="2757488" indent="-342900" eaLnBrk="0" hangingPunct="0">
              <a:tabLst>
                <a:tab pos="536575" algn="l"/>
              </a:tabLst>
              <a:defRPr>
                <a:solidFill>
                  <a:schemeClr val="tx1"/>
                </a:solidFill>
                <a:latin typeface="Arial" panose="020B0604020202020204" pitchFamily="34" charset="0"/>
                <a:ea typeface="宋体" panose="02010600030101010101" pitchFamily="2" charset="-122"/>
              </a:defRPr>
            </a:lvl2pPr>
            <a:lvl3pPr marL="2936875" indent="-342900" eaLnBrk="0" hangingPunct="0">
              <a:tabLst>
                <a:tab pos="536575" algn="l"/>
              </a:tabLst>
              <a:defRPr>
                <a:solidFill>
                  <a:schemeClr val="tx1"/>
                </a:solidFill>
                <a:latin typeface="Arial" panose="020B0604020202020204" pitchFamily="34" charset="0"/>
                <a:ea typeface="宋体" panose="02010600030101010101" pitchFamily="2" charset="-122"/>
              </a:defRPr>
            </a:lvl3pPr>
            <a:lvl4pPr marL="3116263" indent="-342900" eaLnBrk="0" hangingPunct="0">
              <a:tabLst>
                <a:tab pos="536575" algn="l"/>
              </a:tabLst>
              <a:defRPr>
                <a:solidFill>
                  <a:schemeClr val="tx1"/>
                </a:solidFill>
                <a:latin typeface="Arial" panose="020B0604020202020204" pitchFamily="34" charset="0"/>
                <a:ea typeface="宋体" panose="02010600030101010101" pitchFamily="2" charset="-122"/>
              </a:defRPr>
            </a:lvl4pPr>
            <a:lvl5pPr marL="3295650" indent="-342900" eaLnBrk="0" hangingPunct="0">
              <a:tabLst>
                <a:tab pos="536575" algn="l"/>
              </a:tabLst>
              <a:defRPr>
                <a:solidFill>
                  <a:schemeClr val="tx1"/>
                </a:solidFill>
                <a:latin typeface="Arial" panose="020B0604020202020204" pitchFamily="34" charset="0"/>
                <a:ea typeface="宋体" panose="02010600030101010101" pitchFamily="2" charset="-122"/>
              </a:defRPr>
            </a:lvl5pPr>
            <a:lvl6pPr marL="37528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6pPr>
            <a:lvl7pPr marL="42100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7pPr>
            <a:lvl8pPr marL="46672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8pPr>
            <a:lvl9pPr marL="51244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9pPr>
          </a:lstStyle>
          <a:p>
            <a:pPr algn="just" eaLnBrk="1" hangingPunct="1">
              <a:lnSpc>
                <a:spcPct val="140000"/>
              </a:lnSpc>
              <a:defRPr/>
            </a:pPr>
            <a:r>
              <a:rPr lang="zh-CN" altLang="en-US" sz="2000" b="1">
                <a:latin typeface="Times New Roman" panose="02020603050405020304" pitchFamily="18" charset="0"/>
                <a:cs typeface="Arial" panose="020B0604020202020204" pitchFamily="34" charset="0"/>
              </a:rPr>
              <a:t>已知文法</a:t>
            </a:r>
            <a:r>
              <a:rPr lang="en-US" altLang="zh-CN" sz="2000" b="1">
                <a:latin typeface="Times New Roman" panose="02020603050405020304" pitchFamily="18" charset="0"/>
                <a:cs typeface="Arial" panose="020B0604020202020204" pitchFamily="34" charset="0"/>
              </a:rPr>
              <a:t>G</a:t>
            </a:r>
            <a:r>
              <a:rPr lang="zh-CN" altLang="en-US" sz="2000" b="1">
                <a:latin typeface="Times New Roman" panose="02020603050405020304" pitchFamily="18" charset="0"/>
                <a:cs typeface="Arial" panose="020B0604020202020204" pitchFamily="34" charset="0"/>
              </a:rPr>
              <a:t>，对于其任意两个终结符</a:t>
            </a:r>
            <a:r>
              <a:rPr lang="en-US" altLang="zh-CN" sz="2000" b="1">
                <a:latin typeface="Times New Roman" panose="02020603050405020304" pitchFamily="18" charset="0"/>
                <a:cs typeface="Arial" panose="020B0604020202020204" pitchFamily="34" charset="0"/>
              </a:rPr>
              <a:t>a</a:t>
            </a:r>
            <a:r>
              <a:rPr lang="zh-CN" altLang="en-US" sz="2000" b="1">
                <a:latin typeface="Times New Roman" panose="02020603050405020304" pitchFamily="18" charset="0"/>
                <a:cs typeface="Arial" panose="020B0604020202020204" pitchFamily="34" charset="0"/>
              </a:rPr>
              <a:t>和</a:t>
            </a:r>
            <a:r>
              <a:rPr lang="en-US" altLang="zh-CN" sz="2000" b="1">
                <a:latin typeface="Times New Roman" panose="02020603050405020304" pitchFamily="18" charset="0"/>
                <a:cs typeface="Arial" panose="020B0604020202020204" pitchFamily="34" charset="0"/>
              </a:rPr>
              <a:t>b</a:t>
            </a:r>
            <a:r>
              <a:rPr lang="zh-CN" altLang="en-US" sz="2000" b="1">
                <a:latin typeface="Times New Roman" panose="02020603050405020304" pitchFamily="18" charset="0"/>
                <a:cs typeface="Arial" panose="020B0604020202020204" pitchFamily="34" charset="0"/>
              </a:rPr>
              <a:t>，其算符优先关系定义如下：</a:t>
            </a:r>
          </a:p>
          <a:p>
            <a:pPr algn="just">
              <a:lnSpc>
                <a:spcPct val="140000"/>
              </a:lnSpc>
              <a:defRPr/>
            </a:pPr>
            <a:r>
              <a:rPr lang="en-US" altLang="zh-CN" sz="2000" b="1">
                <a:latin typeface="Times New Roman" panose="02020603050405020304" pitchFamily="18" charset="0"/>
                <a:cs typeface="Arial" panose="020B0604020202020204" pitchFamily="34" charset="0"/>
              </a:rPr>
              <a:t>1</a:t>
            </a:r>
            <a:r>
              <a:rPr lang="zh-CN" altLang="en-US" sz="2000" b="1">
                <a:latin typeface="Times New Roman" panose="02020603050405020304" pitchFamily="18" charset="0"/>
                <a:cs typeface="Arial" panose="020B0604020202020204" pitchFamily="34" charset="0"/>
              </a:rPr>
              <a:t>） </a:t>
            </a:r>
            <a:r>
              <a:rPr lang="en-US" altLang="zh-CN" sz="2000" b="1">
                <a:latin typeface="Times New Roman" panose="02020603050405020304" pitchFamily="18" charset="0"/>
                <a:cs typeface="Arial" panose="020B0604020202020204" pitchFamily="34" charset="0"/>
              </a:rPr>
              <a:t>a〧b </a:t>
            </a:r>
            <a:r>
              <a:rPr lang="zh-CN" altLang="en-US" sz="2000" b="1">
                <a:latin typeface="Times New Roman" panose="02020603050405020304" pitchFamily="18" charset="0"/>
                <a:cs typeface="Arial" panose="020B0604020202020204" pitchFamily="34" charset="0"/>
              </a:rPr>
              <a:t>当且仅当有规则 </a:t>
            </a:r>
            <a:r>
              <a:rPr lang="en-US" altLang="zh-CN" sz="2000" b="1">
                <a:latin typeface="Times New Roman" panose="02020603050405020304" pitchFamily="18" charset="0"/>
                <a:cs typeface="Arial" panose="020B0604020202020204" pitchFamily="34" charset="0"/>
              </a:rPr>
              <a:t>U∷</a:t>
            </a:r>
            <a:r>
              <a:rPr lang="zh-CN" altLang="en-US" sz="2000" b="1">
                <a:latin typeface="Times New Roman" panose="02020603050405020304" pitchFamily="18" charset="0"/>
                <a:cs typeface="Arial" panose="020B0604020202020204" pitchFamily="34" charset="0"/>
              </a:rPr>
              <a:t>＝</a:t>
            </a:r>
            <a:r>
              <a:rPr lang="en-US" altLang="zh-CN" sz="2000" b="1">
                <a:latin typeface="Times New Roman" panose="02020603050405020304" pitchFamily="18" charset="0"/>
                <a:cs typeface="Arial" panose="020B0604020202020204" pitchFamily="34" charset="0"/>
              </a:rPr>
              <a:t>…ab… </a:t>
            </a:r>
            <a:r>
              <a:rPr lang="zh-CN" altLang="en-US" sz="2000" b="1">
                <a:latin typeface="Times New Roman" panose="02020603050405020304" pitchFamily="18" charset="0"/>
                <a:cs typeface="Arial" panose="020B0604020202020204" pitchFamily="34" charset="0"/>
              </a:rPr>
              <a:t>或 </a:t>
            </a:r>
            <a:r>
              <a:rPr lang="en-US" altLang="zh-CN" sz="2000" b="1">
                <a:latin typeface="Times New Roman" panose="02020603050405020304" pitchFamily="18" charset="0"/>
                <a:cs typeface="Arial" panose="020B0604020202020204" pitchFamily="34" charset="0"/>
              </a:rPr>
              <a:t>U∷</a:t>
            </a:r>
            <a:r>
              <a:rPr lang="zh-CN" altLang="en-US" sz="2000" b="1">
                <a:latin typeface="Times New Roman" panose="02020603050405020304" pitchFamily="18" charset="0"/>
                <a:cs typeface="Arial" panose="020B0604020202020204" pitchFamily="34" charset="0"/>
              </a:rPr>
              <a:t>＝</a:t>
            </a:r>
            <a:r>
              <a:rPr lang="en-US" altLang="zh-CN" sz="2000" b="1">
                <a:latin typeface="Times New Roman" panose="02020603050405020304" pitchFamily="18" charset="0"/>
                <a:cs typeface="Arial" panose="020B0604020202020204" pitchFamily="34" charset="0"/>
              </a:rPr>
              <a:t>…aAb… </a:t>
            </a:r>
          </a:p>
        </p:txBody>
      </p:sp>
      <p:sp>
        <p:nvSpPr>
          <p:cNvPr id="18438" name="Text Box 11"/>
          <p:cNvSpPr txBox="1">
            <a:spLocks noChangeArrowheads="1"/>
          </p:cNvSpPr>
          <p:nvPr/>
        </p:nvSpPr>
        <p:spPr bwMode="auto">
          <a:xfrm>
            <a:off x="2827338" y="4008439"/>
            <a:ext cx="2043112"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ctr" eaLnBrk="1" hangingPunct="1">
              <a:lnSpc>
                <a:spcPct val="250000"/>
              </a:lnSpc>
              <a:spcBef>
                <a:spcPct val="0"/>
              </a:spcBef>
              <a:buClrTx/>
              <a:buSzTx/>
              <a:buFont typeface="Arial" panose="020B0604020202020204" pitchFamily="34" charset="0"/>
              <a:buNone/>
            </a:pPr>
            <a:r>
              <a:rPr lang="en-US" altLang="zh-CN" sz="2000" b="1">
                <a:latin typeface="Times New Roman" panose="02020603050405020304" pitchFamily="18" charset="0"/>
              </a:rPr>
              <a:t>U</a:t>
            </a:r>
          </a:p>
          <a:p>
            <a:pPr algn="ctr" eaLnBrk="1" hangingPunct="1">
              <a:lnSpc>
                <a:spcPct val="250000"/>
              </a:lnSpc>
              <a:spcBef>
                <a:spcPct val="0"/>
              </a:spcBef>
              <a:buClrTx/>
              <a:buSzTx/>
              <a:buFont typeface="Arial" panose="020B0604020202020204" pitchFamily="34" charset="0"/>
              <a:buNone/>
            </a:pPr>
            <a:r>
              <a:rPr lang="en-US" altLang="zh-CN" sz="2000" b="1">
                <a:latin typeface="Times New Roman" panose="02020603050405020304" pitchFamily="18" charset="0"/>
              </a:rPr>
              <a:t>…   …   …</a:t>
            </a:r>
          </a:p>
          <a:p>
            <a:pPr algn="ctr" eaLnBrk="1" hangingPunct="1">
              <a:lnSpc>
                <a:spcPct val="250000"/>
              </a:lnSpc>
              <a:spcBef>
                <a:spcPct val="0"/>
              </a:spcBef>
              <a:buClrTx/>
              <a:buSzTx/>
              <a:buFont typeface="Arial" panose="020B0604020202020204" pitchFamily="34" charset="0"/>
              <a:buNone/>
            </a:pPr>
            <a:r>
              <a:rPr lang="en-US" altLang="zh-CN" sz="2000" b="1">
                <a:latin typeface="Times New Roman" panose="02020603050405020304" pitchFamily="18" charset="0"/>
              </a:rPr>
              <a:t>…    a    b    …</a:t>
            </a:r>
          </a:p>
        </p:txBody>
      </p:sp>
      <p:sp>
        <p:nvSpPr>
          <p:cNvPr id="18439" name="Text Box 12"/>
          <p:cNvSpPr txBox="1">
            <a:spLocks noChangeArrowheads="1"/>
          </p:cNvSpPr>
          <p:nvPr/>
        </p:nvSpPr>
        <p:spPr bwMode="auto">
          <a:xfrm>
            <a:off x="6634163" y="3963989"/>
            <a:ext cx="2208212"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ctr" eaLnBrk="1" hangingPunct="1">
              <a:lnSpc>
                <a:spcPct val="250000"/>
              </a:lnSpc>
              <a:spcBef>
                <a:spcPct val="0"/>
              </a:spcBef>
              <a:buClrTx/>
              <a:buSzTx/>
              <a:buFont typeface="Arial" panose="020B0604020202020204" pitchFamily="34" charset="0"/>
              <a:buNone/>
            </a:pPr>
            <a:r>
              <a:rPr lang="en-US" altLang="zh-CN" sz="2000" b="1">
                <a:latin typeface="Times New Roman" panose="02020603050405020304" pitchFamily="18" charset="0"/>
              </a:rPr>
              <a:t>U</a:t>
            </a:r>
          </a:p>
          <a:p>
            <a:pPr algn="ctr" eaLnBrk="1" hangingPunct="1">
              <a:lnSpc>
                <a:spcPct val="250000"/>
              </a:lnSpc>
              <a:spcBef>
                <a:spcPct val="0"/>
              </a:spcBef>
              <a:buClrTx/>
              <a:buSzTx/>
              <a:buFont typeface="Arial" panose="020B0604020202020204" pitchFamily="34" charset="0"/>
              <a:buNone/>
            </a:pPr>
            <a:r>
              <a:rPr lang="en-US" altLang="zh-CN" sz="2000" b="1">
                <a:latin typeface="Times New Roman" panose="02020603050405020304" pitchFamily="18" charset="0"/>
              </a:rPr>
              <a:t>…   …   …</a:t>
            </a:r>
          </a:p>
          <a:p>
            <a:pPr algn="ctr" eaLnBrk="1" hangingPunct="1">
              <a:lnSpc>
                <a:spcPct val="250000"/>
              </a:lnSpc>
              <a:spcBef>
                <a:spcPct val="0"/>
              </a:spcBef>
              <a:buClrTx/>
              <a:buSzTx/>
              <a:buFont typeface="Arial" panose="020B0604020202020204" pitchFamily="34" charset="0"/>
              <a:buNone/>
            </a:pPr>
            <a:r>
              <a:rPr lang="en-US" altLang="zh-CN" sz="2000" b="1">
                <a:latin typeface="Times New Roman" panose="02020603050405020304" pitchFamily="18" charset="0"/>
              </a:rPr>
              <a:t>…    a    A   b    …</a:t>
            </a:r>
          </a:p>
        </p:txBody>
      </p:sp>
      <p:sp>
        <p:nvSpPr>
          <p:cNvPr id="18440" name="Line 13"/>
          <p:cNvSpPr>
            <a:spLocks noChangeShapeType="1"/>
          </p:cNvSpPr>
          <p:nvPr/>
        </p:nvSpPr>
        <p:spPr bwMode="auto">
          <a:xfrm flipH="1">
            <a:off x="3438525" y="4724401"/>
            <a:ext cx="342900" cy="5238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41" name="Line 14"/>
          <p:cNvSpPr>
            <a:spLocks noChangeShapeType="1"/>
          </p:cNvSpPr>
          <p:nvPr/>
        </p:nvSpPr>
        <p:spPr bwMode="auto">
          <a:xfrm>
            <a:off x="3933826" y="4714875"/>
            <a:ext cx="314325" cy="52705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42" name="Line 15"/>
          <p:cNvSpPr>
            <a:spLocks noChangeShapeType="1"/>
          </p:cNvSpPr>
          <p:nvPr/>
        </p:nvSpPr>
        <p:spPr bwMode="auto">
          <a:xfrm>
            <a:off x="3857625" y="4733926"/>
            <a:ext cx="0" cy="54292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43" name="Line 17"/>
          <p:cNvSpPr>
            <a:spLocks noChangeShapeType="1"/>
          </p:cNvSpPr>
          <p:nvPr/>
        </p:nvSpPr>
        <p:spPr bwMode="auto">
          <a:xfrm flipH="1">
            <a:off x="3244850" y="5473700"/>
            <a:ext cx="552450" cy="6096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44" name="Line 18"/>
          <p:cNvSpPr>
            <a:spLocks noChangeShapeType="1"/>
          </p:cNvSpPr>
          <p:nvPr/>
        </p:nvSpPr>
        <p:spPr bwMode="auto">
          <a:xfrm>
            <a:off x="3914775" y="5486401"/>
            <a:ext cx="552450" cy="561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45" name="Line 19"/>
          <p:cNvSpPr>
            <a:spLocks noChangeShapeType="1"/>
          </p:cNvSpPr>
          <p:nvPr/>
        </p:nvSpPr>
        <p:spPr bwMode="auto">
          <a:xfrm flipH="1">
            <a:off x="3686175" y="5486401"/>
            <a:ext cx="152400" cy="4857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46" name="Line 20"/>
          <p:cNvSpPr>
            <a:spLocks noChangeShapeType="1"/>
          </p:cNvSpPr>
          <p:nvPr/>
        </p:nvSpPr>
        <p:spPr bwMode="auto">
          <a:xfrm>
            <a:off x="3886200" y="5495926"/>
            <a:ext cx="114300" cy="46672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47" name="Line 21"/>
          <p:cNvSpPr>
            <a:spLocks noChangeShapeType="1"/>
          </p:cNvSpPr>
          <p:nvPr/>
        </p:nvSpPr>
        <p:spPr bwMode="auto">
          <a:xfrm flipH="1">
            <a:off x="7312025" y="4711701"/>
            <a:ext cx="342900" cy="5238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48" name="Line 22"/>
          <p:cNvSpPr>
            <a:spLocks noChangeShapeType="1"/>
          </p:cNvSpPr>
          <p:nvPr/>
        </p:nvSpPr>
        <p:spPr bwMode="auto">
          <a:xfrm>
            <a:off x="7807326" y="4702175"/>
            <a:ext cx="314325" cy="52705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49" name="Line 23"/>
          <p:cNvSpPr>
            <a:spLocks noChangeShapeType="1"/>
          </p:cNvSpPr>
          <p:nvPr/>
        </p:nvSpPr>
        <p:spPr bwMode="auto">
          <a:xfrm>
            <a:off x="7731125" y="4721226"/>
            <a:ext cx="0" cy="54292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50" name="Line 24"/>
          <p:cNvSpPr>
            <a:spLocks noChangeShapeType="1"/>
          </p:cNvSpPr>
          <p:nvPr/>
        </p:nvSpPr>
        <p:spPr bwMode="auto">
          <a:xfrm flipH="1">
            <a:off x="6927850" y="5448300"/>
            <a:ext cx="742950" cy="5969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51" name="Line 25"/>
          <p:cNvSpPr>
            <a:spLocks noChangeShapeType="1"/>
          </p:cNvSpPr>
          <p:nvPr/>
        </p:nvSpPr>
        <p:spPr bwMode="auto">
          <a:xfrm>
            <a:off x="7788275" y="5461001"/>
            <a:ext cx="742950" cy="561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52" name="Line 26"/>
          <p:cNvSpPr>
            <a:spLocks noChangeShapeType="1"/>
          </p:cNvSpPr>
          <p:nvPr/>
        </p:nvSpPr>
        <p:spPr bwMode="auto">
          <a:xfrm flipH="1">
            <a:off x="7369175" y="5461001"/>
            <a:ext cx="342900" cy="4984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53" name="Line 27"/>
          <p:cNvSpPr>
            <a:spLocks noChangeShapeType="1"/>
          </p:cNvSpPr>
          <p:nvPr/>
        </p:nvSpPr>
        <p:spPr bwMode="auto">
          <a:xfrm>
            <a:off x="7759700" y="5470526"/>
            <a:ext cx="266700" cy="46672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454" name="Line 28"/>
          <p:cNvSpPr>
            <a:spLocks noChangeShapeType="1"/>
          </p:cNvSpPr>
          <p:nvPr/>
        </p:nvSpPr>
        <p:spPr bwMode="auto">
          <a:xfrm>
            <a:off x="7731125" y="5483226"/>
            <a:ext cx="0" cy="45402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 name="Rectangle 2"/>
          <p:cNvSpPr>
            <a:spLocks noChangeArrowheads="1"/>
          </p:cNvSpPr>
          <p:nvPr/>
        </p:nvSpPr>
        <p:spPr bwMode="auto">
          <a:xfrm>
            <a:off x="1763713" y="2190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85663621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2115"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02116"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834167438"/>
                    </a:ext>
                  </a:extLst>
                </a:gridCol>
                <a:gridCol w="704850">
                  <a:extLst>
                    <a:ext uri="{9D8B030D-6E8A-4147-A177-3AD203B41FA5}">
                      <a16:colId xmlns:a16="http://schemas.microsoft.com/office/drawing/2014/main" val="1873786936"/>
                    </a:ext>
                  </a:extLst>
                </a:gridCol>
                <a:gridCol w="1016000">
                  <a:extLst>
                    <a:ext uri="{9D8B030D-6E8A-4147-A177-3AD203B41FA5}">
                      <a16:colId xmlns:a16="http://schemas.microsoft.com/office/drawing/2014/main" val="3624471814"/>
                    </a:ext>
                  </a:extLst>
                </a:gridCol>
                <a:gridCol w="1425575">
                  <a:extLst>
                    <a:ext uri="{9D8B030D-6E8A-4147-A177-3AD203B41FA5}">
                      <a16:colId xmlns:a16="http://schemas.microsoft.com/office/drawing/2014/main" val="2342769845"/>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5815058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8414773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58512728"/>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9826334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3810589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46290865"/>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6380789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2523120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64908173"/>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791473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631002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6894318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6304744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1863942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92662751"/>
                  </a:ext>
                </a:extLst>
              </a:tr>
            </a:tbl>
          </a:graphicData>
        </a:graphic>
      </p:graphicFrame>
      <p:graphicFrame>
        <p:nvGraphicFramePr>
          <p:cNvPr id="602201"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3523101766"/>
                    </a:ext>
                  </a:extLst>
                </a:gridCol>
                <a:gridCol w="420688">
                  <a:extLst>
                    <a:ext uri="{9D8B030D-6E8A-4147-A177-3AD203B41FA5}">
                      <a16:colId xmlns:a16="http://schemas.microsoft.com/office/drawing/2014/main" val="4130136232"/>
                    </a:ext>
                  </a:extLst>
                </a:gridCol>
                <a:gridCol w="423862">
                  <a:extLst>
                    <a:ext uri="{9D8B030D-6E8A-4147-A177-3AD203B41FA5}">
                      <a16:colId xmlns:a16="http://schemas.microsoft.com/office/drawing/2014/main" val="66354164"/>
                    </a:ext>
                  </a:extLst>
                </a:gridCol>
                <a:gridCol w="420688">
                  <a:extLst>
                    <a:ext uri="{9D8B030D-6E8A-4147-A177-3AD203B41FA5}">
                      <a16:colId xmlns:a16="http://schemas.microsoft.com/office/drawing/2014/main" val="3040138800"/>
                    </a:ext>
                  </a:extLst>
                </a:gridCol>
                <a:gridCol w="420687">
                  <a:extLst>
                    <a:ext uri="{9D8B030D-6E8A-4147-A177-3AD203B41FA5}">
                      <a16:colId xmlns:a16="http://schemas.microsoft.com/office/drawing/2014/main" val="455066327"/>
                    </a:ext>
                  </a:extLst>
                </a:gridCol>
                <a:gridCol w="423863">
                  <a:extLst>
                    <a:ext uri="{9D8B030D-6E8A-4147-A177-3AD203B41FA5}">
                      <a16:colId xmlns:a16="http://schemas.microsoft.com/office/drawing/2014/main" val="536061645"/>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4164371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3012655"/>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2941233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1063353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7088173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44550896"/>
                  </a:ext>
                </a:extLst>
              </a:tr>
            </a:tbl>
          </a:graphicData>
        </a:graphic>
      </p:graphicFrame>
      <p:grpSp>
        <p:nvGrpSpPr>
          <p:cNvPr id="39049" name="Group 140"/>
          <p:cNvGrpSpPr>
            <a:grpSpLocks/>
          </p:cNvGrpSpPr>
          <p:nvPr/>
        </p:nvGrpSpPr>
        <p:grpSpPr bwMode="auto">
          <a:xfrm>
            <a:off x="4287838" y="3702050"/>
            <a:ext cx="438150" cy="762000"/>
            <a:chOff x="2653" y="2546"/>
            <a:chExt cx="276" cy="480"/>
          </a:xfrm>
        </p:grpSpPr>
        <p:sp>
          <p:nvSpPr>
            <p:cNvPr id="602253"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2254"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02255"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39051" name="Text Box 144"/>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b="1" dirty="0">
                <a:latin typeface="Times New Roman" panose="02020603050405020304" pitchFamily="18" charset="0"/>
              </a:rPr>
              <a:t># V * </a:t>
            </a:r>
            <a:r>
              <a:rPr lang="en-US" altLang="zh-CN" sz="2400" b="1" dirty="0" smtClean="0">
                <a:latin typeface="Times New Roman" panose="02020603050405020304" pitchFamily="18" charset="0"/>
              </a:rPr>
              <a:t>    </a:t>
            </a:r>
            <a:r>
              <a:rPr lang="en-US" altLang="zh-CN" sz="2400" b="1" dirty="0" smtClean="0">
                <a:solidFill>
                  <a:srgbClr val="FF0000"/>
                </a:solidFill>
                <a:latin typeface="Times New Roman" panose="02020603050405020304" pitchFamily="18" charset="0"/>
              </a:rPr>
              <a:t>(</a:t>
            </a:r>
            <a:r>
              <a:rPr lang="en-US" altLang="zh-CN" sz="2400" b="1" dirty="0" smtClean="0">
                <a:latin typeface="Times New Roman" panose="02020603050405020304" pitchFamily="18" charset="0"/>
              </a:rPr>
              <a:t> </a:t>
            </a:r>
            <a:r>
              <a:rPr lang="en-US" altLang="zh-CN" sz="2400" b="1" dirty="0">
                <a:latin typeface="Times New Roman" panose="02020603050405020304" pitchFamily="18" charset="0"/>
              </a:rPr>
              <a:t>V </a:t>
            </a:r>
            <a:r>
              <a:rPr lang="en-US" altLang="zh-CN" sz="2400" b="1" dirty="0">
                <a:solidFill>
                  <a:srgbClr val="FF0000"/>
                </a:solidFill>
                <a:latin typeface="Times New Roman" panose="02020603050405020304" pitchFamily="18" charset="0"/>
              </a:rPr>
              <a:t>+</a:t>
            </a:r>
            <a:r>
              <a:rPr lang="en-US" altLang="zh-CN" sz="2400" b="1" dirty="0">
                <a:latin typeface="Times New Roman" panose="02020603050405020304" pitchFamily="18" charset="0"/>
              </a:rPr>
              <a:t> </a:t>
            </a:r>
            <a:r>
              <a:rPr lang="en-US" altLang="zh-CN" sz="2400" b="1" dirty="0">
                <a:solidFill>
                  <a:srgbClr val="FFFF00"/>
                </a:solidFill>
                <a:latin typeface="Times New Roman" panose="02020603050405020304" pitchFamily="18" charset="0"/>
              </a:rPr>
              <a:t> </a:t>
            </a:r>
            <a:r>
              <a:rPr lang="en-US" altLang="zh-CN" sz="2400" b="1" dirty="0">
                <a:latin typeface="Times New Roman" panose="02020603050405020304" pitchFamily="18" charset="0"/>
              </a:rPr>
              <a:t>V  </a:t>
            </a:r>
            <a:r>
              <a:rPr lang="en-US" altLang="zh-CN" sz="2400" b="1" dirty="0">
                <a:solidFill>
                  <a:srgbClr val="FFFF00"/>
                </a:solidFill>
                <a:latin typeface="Times New Roman" panose="02020603050405020304" pitchFamily="18" charset="0"/>
              </a:rPr>
              <a:t>     </a:t>
            </a:r>
            <a:r>
              <a:rPr lang="en-US" altLang="zh-CN" sz="2400" b="1" dirty="0">
                <a:latin typeface="Times New Roman" panose="02020603050405020304" pitchFamily="18" charset="0"/>
              </a:rPr>
              <a:t>        ) #</a:t>
            </a:r>
          </a:p>
        </p:txBody>
      </p:sp>
      <p:sp>
        <p:nvSpPr>
          <p:cNvPr id="39052" name="Rectangle 145"/>
          <p:cNvSpPr>
            <a:spLocks noChangeArrowheads="1"/>
          </p:cNvSpPr>
          <p:nvPr/>
        </p:nvSpPr>
        <p:spPr bwMode="auto">
          <a:xfrm>
            <a:off x="1779588" y="5510214"/>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39053" name="Rectangle 146"/>
          <p:cNvSpPr>
            <a:spLocks noChangeArrowheads="1"/>
          </p:cNvSpPr>
          <p:nvPr/>
        </p:nvSpPr>
        <p:spPr bwMode="auto">
          <a:xfrm>
            <a:off x="4241801"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39057" name="Rectangle 150"/>
          <p:cNvSpPr>
            <a:spLocks noChangeArrowheads="1"/>
          </p:cNvSpPr>
          <p:nvPr/>
        </p:nvSpPr>
        <p:spPr bwMode="auto">
          <a:xfrm>
            <a:off x="3022600" y="6029326"/>
            <a:ext cx="46198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FF0000"/>
                </a:solidFill>
                <a:latin typeface="Times New Roman" panose="02020603050405020304" pitchFamily="18" charset="0"/>
              </a:rPr>
              <a:t>·&lt;</a:t>
            </a:r>
            <a:endParaRPr lang="zh-CN" altLang="en-US" sz="2400" b="1" dirty="0">
              <a:solidFill>
                <a:srgbClr val="FF0000"/>
              </a:solidFill>
              <a:latin typeface="Times New Roman" panose="02020603050405020304" pitchFamily="18" charset="0"/>
            </a:endParaRPr>
          </a:p>
        </p:txBody>
      </p:sp>
      <p:sp>
        <p:nvSpPr>
          <p:cNvPr id="39058" name="Line 151"/>
          <p:cNvSpPr>
            <a:spLocks noChangeShapeType="1"/>
          </p:cNvSpPr>
          <p:nvPr/>
        </p:nvSpPr>
        <p:spPr bwMode="auto">
          <a:xfrm>
            <a:off x="3028950" y="5954713"/>
            <a:ext cx="76200" cy="26511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059" name="Line 152"/>
          <p:cNvSpPr>
            <a:spLocks noChangeShapeType="1"/>
          </p:cNvSpPr>
          <p:nvPr/>
        </p:nvSpPr>
        <p:spPr bwMode="auto">
          <a:xfrm flipH="1">
            <a:off x="3424238" y="5897564"/>
            <a:ext cx="95250" cy="320675"/>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9060" name="Rectangle 153"/>
          <p:cNvSpPr>
            <a:spLocks noChangeArrowheads="1"/>
          </p:cNvSpPr>
          <p:nvPr/>
        </p:nvSpPr>
        <p:spPr bwMode="auto">
          <a:xfrm>
            <a:off x="4213225" y="5522914"/>
            <a:ext cx="46198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hlink"/>
              </a:buClr>
              <a:buSzPct val="70000"/>
              <a:buFont typeface="Wingdings" panose="05000000000000000000" pitchFamily="2" charset="2"/>
              <a:buNone/>
            </a:pPr>
            <a:r>
              <a:rPr lang="en-US" altLang="zh-CN" sz="2400" b="1" dirty="0">
                <a:solidFill>
                  <a:srgbClr val="FF0000"/>
                </a:solidFill>
                <a:latin typeface="Times New Roman" panose="02020603050405020304" pitchFamily="18" charset="0"/>
              </a:rPr>
              <a:t>&gt;·</a:t>
            </a:r>
          </a:p>
        </p:txBody>
      </p:sp>
      <p:sp>
        <p:nvSpPr>
          <p:cNvPr id="2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44807293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3139"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03140"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813882316"/>
                    </a:ext>
                  </a:extLst>
                </a:gridCol>
                <a:gridCol w="704850">
                  <a:extLst>
                    <a:ext uri="{9D8B030D-6E8A-4147-A177-3AD203B41FA5}">
                      <a16:colId xmlns:a16="http://schemas.microsoft.com/office/drawing/2014/main" val="239559825"/>
                    </a:ext>
                  </a:extLst>
                </a:gridCol>
                <a:gridCol w="1016000">
                  <a:extLst>
                    <a:ext uri="{9D8B030D-6E8A-4147-A177-3AD203B41FA5}">
                      <a16:colId xmlns:a16="http://schemas.microsoft.com/office/drawing/2014/main" val="1254206895"/>
                    </a:ext>
                  </a:extLst>
                </a:gridCol>
                <a:gridCol w="1425575">
                  <a:extLst>
                    <a:ext uri="{9D8B030D-6E8A-4147-A177-3AD203B41FA5}">
                      <a16:colId xmlns:a16="http://schemas.microsoft.com/office/drawing/2014/main" val="3755215689"/>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6769218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0561524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4720688"/>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0732307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5214632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2072413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19983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9507917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29763466"/>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923326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6969630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5246982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3630054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5956747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32366016"/>
                  </a:ext>
                </a:extLst>
              </a:tr>
            </a:tbl>
          </a:graphicData>
        </a:graphic>
      </p:graphicFrame>
      <p:graphicFrame>
        <p:nvGraphicFramePr>
          <p:cNvPr id="603225"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4079320365"/>
                    </a:ext>
                  </a:extLst>
                </a:gridCol>
                <a:gridCol w="420688">
                  <a:extLst>
                    <a:ext uri="{9D8B030D-6E8A-4147-A177-3AD203B41FA5}">
                      <a16:colId xmlns:a16="http://schemas.microsoft.com/office/drawing/2014/main" val="2607980311"/>
                    </a:ext>
                  </a:extLst>
                </a:gridCol>
                <a:gridCol w="423862">
                  <a:extLst>
                    <a:ext uri="{9D8B030D-6E8A-4147-A177-3AD203B41FA5}">
                      <a16:colId xmlns:a16="http://schemas.microsoft.com/office/drawing/2014/main" val="833304530"/>
                    </a:ext>
                  </a:extLst>
                </a:gridCol>
                <a:gridCol w="420688">
                  <a:extLst>
                    <a:ext uri="{9D8B030D-6E8A-4147-A177-3AD203B41FA5}">
                      <a16:colId xmlns:a16="http://schemas.microsoft.com/office/drawing/2014/main" val="24966357"/>
                    </a:ext>
                  </a:extLst>
                </a:gridCol>
                <a:gridCol w="420687">
                  <a:extLst>
                    <a:ext uri="{9D8B030D-6E8A-4147-A177-3AD203B41FA5}">
                      <a16:colId xmlns:a16="http://schemas.microsoft.com/office/drawing/2014/main" val="2897063071"/>
                    </a:ext>
                  </a:extLst>
                </a:gridCol>
                <a:gridCol w="423863">
                  <a:extLst>
                    <a:ext uri="{9D8B030D-6E8A-4147-A177-3AD203B41FA5}">
                      <a16:colId xmlns:a16="http://schemas.microsoft.com/office/drawing/2014/main" val="3787985640"/>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0676264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19472713"/>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1149854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978772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4621394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49944994"/>
                  </a:ext>
                </a:extLst>
              </a:tr>
            </a:tbl>
          </a:graphicData>
        </a:graphic>
      </p:graphicFrame>
      <p:grpSp>
        <p:nvGrpSpPr>
          <p:cNvPr id="40073" name="Group 140"/>
          <p:cNvGrpSpPr>
            <a:grpSpLocks/>
          </p:cNvGrpSpPr>
          <p:nvPr/>
        </p:nvGrpSpPr>
        <p:grpSpPr bwMode="auto">
          <a:xfrm>
            <a:off x="4287838" y="3702050"/>
            <a:ext cx="438150" cy="762000"/>
            <a:chOff x="2653" y="2546"/>
            <a:chExt cx="276" cy="480"/>
          </a:xfrm>
        </p:grpSpPr>
        <p:sp>
          <p:nvSpPr>
            <p:cNvPr id="603277"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3278"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03279"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2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1189662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63"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04164"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082405193"/>
                    </a:ext>
                  </a:extLst>
                </a:gridCol>
                <a:gridCol w="704850">
                  <a:extLst>
                    <a:ext uri="{9D8B030D-6E8A-4147-A177-3AD203B41FA5}">
                      <a16:colId xmlns:a16="http://schemas.microsoft.com/office/drawing/2014/main" val="4257718453"/>
                    </a:ext>
                  </a:extLst>
                </a:gridCol>
                <a:gridCol w="1016000">
                  <a:extLst>
                    <a:ext uri="{9D8B030D-6E8A-4147-A177-3AD203B41FA5}">
                      <a16:colId xmlns:a16="http://schemas.microsoft.com/office/drawing/2014/main" val="1148366846"/>
                    </a:ext>
                  </a:extLst>
                </a:gridCol>
                <a:gridCol w="1425575">
                  <a:extLst>
                    <a:ext uri="{9D8B030D-6E8A-4147-A177-3AD203B41FA5}">
                      <a16:colId xmlns:a16="http://schemas.microsoft.com/office/drawing/2014/main" val="2240738344"/>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0884141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1108897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24141902"/>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6397659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3997069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317406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5151300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6528947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01149233"/>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3724620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8637295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8857845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5810918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9047657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63484782"/>
                  </a:ext>
                </a:extLst>
              </a:tr>
            </a:tbl>
          </a:graphicData>
        </a:graphic>
      </p:graphicFrame>
      <p:graphicFrame>
        <p:nvGraphicFramePr>
          <p:cNvPr id="604249"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1748932844"/>
                    </a:ext>
                  </a:extLst>
                </a:gridCol>
                <a:gridCol w="420688">
                  <a:extLst>
                    <a:ext uri="{9D8B030D-6E8A-4147-A177-3AD203B41FA5}">
                      <a16:colId xmlns:a16="http://schemas.microsoft.com/office/drawing/2014/main" val="2822759091"/>
                    </a:ext>
                  </a:extLst>
                </a:gridCol>
                <a:gridCol w="423862">
                  <a:extLst>
                    <a:ext uri="{9D8B030D-6E8A-4147-A177-3AD203B41FA5}">
                      <a16:colId xmlns:a16="http://schemas.microsoft.com/office/drawing/2014/main" val="3063474428"/>
                    </a:ext>
                  </a:extLst>
                </a:gridCol>
                <a:gridCol w="420688">
                  <a:extLst>
                    <a:ext uri="{9D8B030D-6E8A-4147-A177-3AD203B41FA5}">
                      <a16:colId xmlns:a16="http://schemas.microsoft.com/office/drawing/2014/main" val="2042835329"/>
                    </a:ext>
                  </a:extLst>
                </a:gridCol>
                <a:gridCol w="420687">
                  <a:extLst>
                    <a:ext uri="{9D8B030D-6E8A-4147-A177-3AD203B41FA5}">
                      <a16:colId xmlns:a16="http://schemas.microsoft.com/office/drawing/2014/main" val="1267322413"/>
                    </a:ext>
                  </a:extLst>
                </a:gridCol>
                <a:gridCol w="423863">
                  <a:extLst>
                    <a:ext uri="{9D8B030D-6E8A-4147-A177-3AD203B41FA5}">
                      <a16:colId xmlns:a16="http://schemas.microsoft.com/office/drawing/2014/main" val="1776756968"/>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9930243"/>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3387999"/>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5636519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7605683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888096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35493663"/>
                  </a:ext>
                </a:extLst>
              </a:tr>
            </a:tbl>
          </a:graphicData>
        </a:graphic>
      </p:graphicFrame>
      <p:grpSp>
        <p:nvGrpSpPr>
          <p:cNvPr id="41097" name="Group 140"/>
          <p:cNvGrpSpPr>
            <a:grpSpLocks/>
          </p:cNvGrpSpPr>
          <p:nvPr/>
        </p:nvGrpSpPr>
        <p:grpSpPr bwMode="auto">
          <a:xfrm>
            <a:off x="4287838" y="3702050"/>
            <a:ext cx="438150" cy="762000"/>
            <a:chOff x="2653" y="2546"/>
            <a:chExt cx="276" cy="480"/>
          </a:xfrm>
        </p:grpSpPr>
        <p:sp>
          <p:nvSpPr>
            <p:cNvPr id="604301"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4302"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04303"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6"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
        <p:nvSpPr>
          <p:cNvPr id="17" name="Text Box 144"/>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b="1" dirty="0">
                <a:latin typeface="Times New Roman" panose="02020603050405020304" pitchFamily="18" charset="0"/>
              </a:rPr>
              <a:t># V * </a:t>
            </a:r>
            <a:r>
              <a:rPr lang="en-US" altLang="zh-CN" sz="2400" b="1" dirty="0" smtClean="0">
                <a:latin typeface="Times New Roman" panose="02020603050405020304" pitchFamily="18" charset="0"/>
              </a:rPr>
              <a:t>    </a:t>
            </a:r>
            <a:r>
              <a:rPr lang="en-US" altLang="zh-CN" sz="2400" b="1" dirty="0">
                <a:solidFill>
                  <a:srgbClr val="FF0000"/>
                </a:solidFill>
                <a:latin typeface="Times New Roman" panose="02020603050405020304" pitchFamily="18" charset="0"/>
              </a:rPr>
              <a:t>(</a:t>
            </a:r>
            <a:r>
              <a:rPr lang="en-US" altLang="zh-CN" sz="2400" b="1" dirty="0">
                <a:latin typeface="Times New Roman" panose="02020603050405020304" pitchFamily="18" charset="0"/>
              </a:rPr>
              <a:t> V        </a:t>
            </a:r>
            <a:r>
              <a:rPr lang="en-US" altLang="zh-CN" sz="2400" b="1" dirty="0">
                <a:solidFill>
                  <a:srgbClr val="FFFF00"/>
                </a:solidFill>
                <a:latin typeface="Times New Roman" panose="02020603050405020304" pitchFamily="18" charset="0"/>
              </a:rPr>
              <a:t>      </a:t>
            </a:r>
            <a:r>
              <a:rPr lang="en-US" altLang="zh-CN" sz="2400" b="1" dirty="0">
                <a:latin typeface="Times New Roman" panose="02020603050405020304" pitchFamily="18" charset="0"/>
              </a:rPr>
              <a:t>        </a:t>
            </a:r>
            <a:r>
              <a:rPr lang="en-US" altLang="zh-CN" sz="2400" b="1" dirty="0">
                <a:solidFill>
                  <a:srgbClr val="FF0000"/>
                </a:solidFill>
                <a:latin typeface="Times New Roman" panose="02020603050405020304" pitchFamily="18" charset="0"/>
              </a:rPr>
              <a:t>)</a:t>
            </a:r>
            <a:r>
              <a:rPr lang="en-US" altLang="zh-CN" sz="2400" b="1" dirty="0">
                <a:latin typeface="Times New Roman" panose="02020603050405020304" pitchFamily="18" charset="0"/>
              </a:rPr>
              <a:t> #</a:t>
            </a:r>
          </a:p>
        </p:txBody>
      </p:sp>
      <p:sp>
        <p:nvSpPr>
          <p:cNvPr id="18" name="Rectangle 145"/>
          <p:cNvSpPr>
            <a:spLocks noChangeArrowheads="1"/>
          </p:cNvSpPr>
          <p:nvPr/>
        </p:nvSpPr>
        <p:spPr bwMode="auto">
          <a:xfrm>
            <a:off x="1779588" y="5510214"/>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19" name="Rectangle 146"/>
          <p:cNvSpPr>
            <a:spLocks noChangeArrowheads="1"/>
          </p:cNvSpPr>
          <p:nvPr/>
        </p:nvSpPr>
        <p:spPr bwMode="auto">
          <a:xfrm>
            <a:off x="4241801"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nvGrpSpPr>
          <p:cNvPr id="20" name="Group 150"/>
          <p:cNvGrpSpPr>
            <a:grpSpLocks/>
          </p:cNvGrpSpPr>
          <p:nvPr/>
        </p:nvGrpSpPr>
        <p:grpSpPr bwMode="auto">
          <a:xfrm>
            <a:off x="4237038" y="5310188"/>
            <a:ext cx="438150" cy="762000"/>
            <a:chOff x="2653" y="2546"/>
            <a:chExt cx="276" cy="480"/>
          </a:xfrm>
        </p:grpSpPr>
        <p:sp>
          <p:nvSpPr>
            <p:cNvPr id="21" name="Text Box 15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solidFill>
                    <a:srgbClr val="FFFF00"/>
                  </a:solidFill>
                  <a:effectLst>
                    <a:outerShdw blurRad="38100" dist="38100" dir="2700000" algn="tl">
                      <a:srgbClr val="000000"/>
                    </a:outerShdw>
                  </a:effectLst>
                </a:rPr>
                <a:t>=</a:t>
              </a:r>
            </a:p>
          </p:txBody>
        </p:sp>
        <p:sp>
          <p:nvSpPr>
            <p:cNvPr id="22" name="Rectangle 15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dirty="0">
                  <a:solidFill>
                    <a:srgbClr val="FF0000"/>
                  </a:solidFill>
                  <a:effectLst>
                    <a:outerShdw blurRad="38100" dist="38100" dir="2700000" algn="tl">
                      <a:srgbClr val="000000"/>
                    </a:outerShdw>
                  </a:effectLst>
                </a:rPr>
                <a:t>·</a:t>
              </a:r>
            </a:p>
          </p:txBody>
        </p:sp>
      </p:grpSp>
    </p:spTree>
    <p:extLst>
      <p:ext uri="{BB962C8B-B14F-4D97-AF65-F5344CB8AC3E}">
        <p14:creationId xmlns:p14="http://schemas.microsoft.com/office/powerpoint/2010/main" val="285647840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5187"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05188"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2753087594"/>
                    </a:ext>
                  </a:extLst>
                </a:gridCol>
                <a:gridCol w="704850">
                  <a:extLst>
                    <a:ext uri="{9D8B030D-6E8A-4147-A177-3AD203B41FA5}">
                      <a16:colId xmlns:a16="http://schemas.microsoft.com/office/drawing/2014/main" val="4280481195"/>
                    </a:ext>
                  </a:extLst>
                </a:gridCol>
                <a:gridCol w="1016000">
                  <a:extLst>
                    <a:ext uri="{9D8B030D-6E8A-4147-A177-3AD203B41FA5}">
                      <a16:colId xmlns:a16="http://schemas.microsoft.com/office/drawing/2014/main" val="1852266965"/>
                    </a:ext>
                  </a:extLst>
                </a:gridCol>
                <a:gridCol w="1425575">
                  <a:extLst>
                    <a:ext uri="{9D8B030D-6E8A-4147-A177-3AD203B41FA5}">
                      <a16:colId xmlns:a16="http://schemas.microsoft.com/office/drawing/2014/main" val="1297216175"/>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7517860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6105627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74611459"/>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9699488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4672296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6635148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6875688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4097234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59767694"/>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2611862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8455682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1613043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5930391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5481119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8013166"/>
                  </a:ext>
                </a:extLst>
              </a:tr>
            </a:tbl>
          </a:graphicData>
        </a:graphic>
      </p:graphicFrame>
      <p:grpSp>
        <p:nvGrpSpPr>
          <p:cNvPr id="42070" name="Group 86"/>
          <p:cNvGrpSpPr>
            <a:grpSpLocks/>
          </p:cNvGrpSpPr>
          <p:nvPr/>
        </p:nvGrpSpPr>
        <p:grpSpPr bwMode="auto">
          <a:xfrm>
            <a:off x="7585075" y="4656138"/>
            <a:ext cx="438150" cy="762000"/>
            <a:chOff x="2653" y="2546"/>
            <a:chExt cx="276" cy="480"/>
          </a:xfrm>
        </p:grpSpPr>
        <p:sp>
          <p:nvSpPr>
            <p:cNvPr id="605271"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5272"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graphicFrame>
        <p:nvGraphicFramePr>
          <p:cNvPr id="605273"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2637415193"/>
                    </a:ext>
                  </a:extLst>
                </a:gridCol>
                <a:gridCol w="420688">
                  <a:extLst>
                    <a:ext uri="{9D8B030D-6E8A-4147-A177-3AD203B41FA5}">
                      <a16:colId xmlns:a16="http://schemas.microsoft.com/office/drawing/2014/main" val="70889381"/>
                    </a:ext>
                  </a:extLst>
                </a:gridCol>
                <a:gridCol w="423862">
                  <a:extLst>
                    <a:ext uri="{9D8B030D-6E8A-4147-A177-3AD203B41FA5}">
                      <a16:colId xmlns:a16="http://schemas.microsoft.com/office/drawing/2014/main" val="1639852839"/>
                    </a:ext>
                  </a:extLst>
                </a:gridCol>
                <a:gridCol w="420688">
                  <a:extLst>
                    <a:ext uri="{9D8B030D-6E8A-4147-A177-3AD203B41FA5}">
                      <a16:colId xmlns:a16="http://schemas.microsoft.com/office/drawing/2014/main" val="488996981"/>
                    </a:ext>
                  </a:extLst>
                </a:gridCol>
                <a:gridCol w="420687">
                  <a:extLst>
                    <a:ext uri="{9D8B030D-6E8A-4147-A177-3AD203B41FA5}">
                      <a16:colId xmlns:a16="http://schemas.microsoft.com/office/drawing/2014/main" val="422443079"/>
                    </a:ext>
                  </a:extLst>
                </a:gridCol>
                <a:gridCol w="423863">
                  <a:extLst>
                    <a:ext uri="{9D8B030D-6E8A-4147-A177-3AD203B41FA5}">
                      <a16:colId xmlns:a16="http://schemas.microsoft.com/office/drawing/2014/main" val="1193451992"/>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7457813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16386074"/>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023041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387348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21132398"/>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41512466"/>
                  </a:ext>
                </a:extLst>
              </a:tr>
            </a:tbl>
          </a:graphicData>
        </a:graphic>
      </p:graphicFrame>
      <p:grpSp>
        <p:nvGrpSpPr>
          <p:cNvPr id="42122" name="Group 140"/>
          <p:cNvGrpSpPr>
            <a:grpSpLocks/>
          </p:cNvGrpSpPr>
          <p:nvPr/>
        </p:nvGrpSpPr>
        <p:grpSpPr bwMode="auto">
          <a:xfrm>
            <a:off x="4287838" y="3702050"/>
            <a:ext cx="438150" cy="762000"/>
            <a:chOff x="2653" y="2546"/>
            <a:chExt cx="276" cy="480"/>
          </a:xfrm>
        </p:grpSpPr>
        <p:sp>
          <p:nvSpPr>
            <p:cNvPr id="605325"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5326"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05327"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22"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20289276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3"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14404"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043486363"/>
                    </a:ext>
                  </a:extLst>
                </a:gridCol>
                <a:gridCol w="704850">
                  <a:extLst>
                    <a:ext uri="{9D8B030D-6E8A-4147-A177-3AD203B41FA5}">
                      <a16:colId xmlns:a16="http://schemas.microsoft.com/office/drawing/2014/main" val="323741388"/>
                    </a:ext>
                  </a:extLst>
                </a:gridCol>
                <a:gridCol w="1016000">
                  <a:extLst>
                    <a:ext uri="{9D8B030D-6E8A-4147-A177-3AD203B41FA5}">
                      <a16:colId xmlns:a16="http://schemas.microsoft.com/office/drawing/2014/main" val="1857522035"/>
                    </a:ext>
                  </a:extLst>
                </a:gridCol>
                <a:gridCol w="1425575">
                  <a:extLst>
                    <a:ext uri="{9D8B030D-6E8A-4147-A177-3AD203B41FA5}">
                      <a16:colId xmlns:a16="http://schemas.microsoft.com/office/drawing/2014/main" val="2014079633"/>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1984625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1138093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14626021"/>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2091766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1711475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9403522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5963639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9869981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21333469"/>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4854209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7945882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2644873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1068573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7667394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74236196"/>
                  </a:ext>
                </a:extLst>
              </a:tr>
            </a:tbl>
          </a:graphicData>
        </a:graphic>
      </p:graphicFrame>
      <p:grpSp>
        <p:nvGrpSpPr>
          <p:cNvPr id="43094" name="Group 86"/>
          <p:cNvGrpSpPr>
            <a:grpSpLocks/>
          </p:cNvGrpSpPr>
          <p:nvPr/>
        </p:nvGrpSpPr>
        <p:grpSpPr bwMode="auto">
          <a:xfrm>
            <a:off x="7585075" y="4656138"/>
            <a:ext cx="438150" cy="762000"/>
            <a:chOff x="2653" y="2546"/>
            <a:chExt cx="276" cy="480"/>
          </a:xfrm>
        </p:grpSpPr>
        <p:sp>
          <p:nvSpPr>
            <p:cNvPr id="614487"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4488"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graphicFrame>
        <p:nvGraphicFramePr>
          <p:cNvPr id="614489"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783428717"/>
                    </a:ext>
                  </a:extLst>
                </a:gridCol>
                <a:gridCol w="420688">
                  <a:extLst>
                    <a:ext uri="{9D8B030D-6E8A-4147-A177-3AD203B41FA5}">
                      <a16:colId xmlns:a16="http://schemas.microsoft.com/office/drawing/2014/main" val="193895145"/>
                    </a:ext>
                  </a:extLst>
                </a:gridCol>
                <a:gridCol w="423862">
                  <a:extLst>
                    <a:ext uri="{9D8B030D-6E8A-4147-A177-3AD203B41FA5}">
                      <a16:colId xmlns:a16="http://schemas.microsoft.com/office/drawing/2014/main" val="4038722821"/>
                    </a:ext>
                  </a:extLst>
                </a:gridCol>
                <a:gridCol w="420688">
                  <a:extLst>
                    <a:ext uri="{9D8B030D-6E8A-4147-A177-3AD203B41FA5}">
                      <a16:colId xmlns:a16="http://schemas.microsoft.com/office/drawing/2014/main" val="2416082957"/>
                    </a:ext>
                  </a:extLst>
                </a:gridCol>
                <a:gridCol w="420687">
                  <a:extLst>
                    <a:ext uri="{9D8B030D-6E8A-4147-A177-3AD203B41FA5}">
                      <a16:colId xmlns:a16="http://schemas.microsoft.com/office/drawing/2014/main" val="3643941233"/>
                    </a:ext>
                  </a:extLst>
                </a:gridCol>
                <a:gridCol w="423863">
                  <a:extLst>
                    <a:ext uri="{9D8B030D-6E8A-4147-A177-3AD203B41FA5}">
                      <a16:colId xmlns:a16="http://schemas.microsoft.com/office/drawing/2014/main" val="3255683294"/>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28903583"/>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76016219"/>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5167979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0787968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19580828"/>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04488465"/>
                  </a:ext>
                </a:extLst>
              </a:tr>
            </a:tbl>
          </a:graphicData>
        </a:graphic>
      </p:graphicFrame>
      <p:grpSp>
        <p:nvGrpSpPr>
          <p:cNvPr id="43146" name="Group 140"/>
          <p:cNvGrpSpPr>
            <a:grpSpLocks/>
          </p:cNvGrpSpPr>
          <p:nvPr/>
        </p:nvGrpSpPr>
        <p:grpSpPr bwMode="auto">
          <a:xfrm>
            <a:off x="4287838" y="3702050"/>
            <a:ext cx="438150" cy="762000"/>
            <a:chOff x="2653" y="2546"/>
            <a:chExt cx="276" cy="480"/>
          </a:xfrm>
        </p:grpSpPr>
        <p:sp>
          <p:nvSpPr>
            <p:cNvPr id="614541"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4542"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14543"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3"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8948643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3379"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13380"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729970338"/>
                    </a:ext>
                  </a:extLst>
                </a:gridCol>
                <a:gridCol w="704850">
                  <a:extLst>
                    <a:ext uri="{9D8B030D-6E8A-4147-A177-3AD203B41FA5}">
                      <a16:colId xmlns:a16="http://schemas.microsoft.com/office/drawing/2014/main" val="2119141722"/>
                    </a:ext>
                  </a:extLst>
                </a:gridCol>
                <a:gridCol w="1016000">
                  <a:extLst>
                    <a:ext uri="{9D8B030D-6E8A-4147-A177-3AD203B41FA5}">
                      <a16:colId xmlns:a16="http://schemas.microsoft.com/office/drawing/2014/main" val="782174786"/>
                    </a:ext>
                  </a:extLst>
                </a:gridCol>
                <a:gridCol w="1425575">
                  <a:extLst>
                    <a:ext uri="{9D8B030D-6E8A-4147-A177-3AD203B41FA5}">
                      <a16:colId xmlns:a16="http://schemas.microsoft.com/office/drawing/2014/main" val="187803087"/>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5221212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6074812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19635669"/>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6116943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3137431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03102196"/>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7385266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4950464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83867676"/>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0512481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695890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0672671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1210140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1789308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33275466"/>
                  </a:ext>
                </a:extLst>
              </a:tr>
            </a:tbl>
          </a:graphicData>
        </a:graphic>
      </p:graphicFrame>
      <p:grpSp>
        <p:nvGrpSpPr>
          <p:cNvPr id="44118" name="Group 86"/>
          <p:cNvGrpSpPr>
            <a:grpSpLocks/>
          </p:cNvGrpSpPr>
          <p:nvPr/>
        </p:nvGrpSpPr>
        <p:grpSpPr bwMode="auto">
          <a:xfrm>
            <a:off x="7585075" y="4656138"/>
            <a:ext cx="438150" cy="762000"/>
            <a:chOff x="2653" y="2546"/>
            <a:chExt cx="276" cy="480"/>
          </a:xfrm>
        </p:grpSpPr>
        <p:sp>
          <p:nvSpPr>
            <p:cNvPr id="613463"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3464"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graphicFrame>
        <p:nvGraphicFramePr>
          <p:cNvPr id="613465"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1548699716"/>
                    </a:ext>
                  </a:extLst>
                </a:gridCol>
                <a:gridCol w="420688">
                  <a:extLst>
                    <a:ext uri="{9D8B030D-6E8A-4147-A177-3AD203B41FA5}">
                      <a16:colId xmlns:a16="http://schemas.microsoft.com/office/drawing/2014/main" val="183457892"/>
                    </a:ext>
                  </a:extLst>
                </a:gridCol>
                <a:gridCol w="423862">
                  <a:extLst>
                    <a:ext uri="{9D8B030D-6E8A-4147-A177-3AD203B41FA5}">
                      <a16:colId xmlns:a16="http://schemas.microsoft.com/office/drawing/2014/main" val="510376884"/>
                    </a:ext>
                  </a:extLst>
                </a:gridCol>
                <a:gridCol w="420688">
                  <a:extLst>
                    <a:ext uri="{9D8B030D-6E8A-4147-A177-3AD203B41FA5}">
                      <a16:colId xmlns:a16="http://schemas.microsoft.com/office/drawing/2014/main" val="4231431062"/>
                    </a:ext>
                  </a:extLst>
                </a:gridCol>
                <a:gridCol w="420687">
                  <a:extLst>
                    <a:ext uri="{9D8B030D-6E8A-4147-A177-3AD203B41FA5}">
                      <a16:colId xmlns:a16="http://schemas.microsoft.com/office/drawing/2014/main" val="635461684"/>
                    </a:ext>
                  </a:extLst>
                </a:gridCol>
                <a:gridCol w="423863">
                  <a:extLst>
                    <a:ext uri="{9D8B030D-6E8A-4147-A177-3AD203B41FA5}">
                      <a16:colId xmlns:a16="http://schemas.microsoft.com/office/drawing/2014/main" val="2986450394"/>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7621078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1759661"/>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5092071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2533687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3799557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00624022"/>
                  </a:ext>
                </a:extLst>
              </a:tr>
            </a:tbl>
          </a:graphicData>
        </a:graphic>
      </p:graphicFrame>
      <p:grpSp>
        <p:nvGrpSpPr>
          <p:cNvPr id="44170" name="Group 140"/>
          <p:cNvGrpSpPr>
            <a:grpSpLocks/>
          </p:cNvGrpSpPr>
          <p:nvPr/>
        </p:nvGrpSpPr>
        <p:grpSpPr bwMode="auto">
          <a:xfrm>
            <a:off x="4287838" y="3702050"/>
            <a:ext cx="438150" cy="762000"/>
            <a:chOff x="2653" y="2546"/>
            <a:chExt cx="276" cy="480"/>
          </a:xfrm>
        </p:grpSpPr>
        <p:sp>
          <p:nvSpPr>
            <p:cNvPr id="613517"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3518"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13519"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44172" name="Text Box 144"/>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b="1" dirty="0">
                <a:latin typeface="Times New Roman" panose="02020603050405020304" pitchFamily="18" charset="0"/>
              </a:rPr>
              <a:t># V * </a:t>
            </a:r>
            <a:r>
              <a:rPr lang="en-US" altLang="zh-CN" sz="2400" b="1" dirty="0">
                <a:solidFill>
                  <a:srgbClr val="FFFF00"/>
                </a:solidFill>
                <a:latin typeface="Times New Roman" panose="02020603050405020304" pitchFamily="18" charset="0"/>
              </a:rPr>
              <a:t> </a:t>
            </a:r>
            <a:r>
              <a:rPr lang="en-US" altLang="zh-CN" sz="2400" b="1" dirty="0" smtClean="0">
                <a:solidFill>
                  <a:srgbClr val="FFFF00"/>
                </a:solidFill>
                <a:latin typeface="Times New Roman" panose="02020603050405020304" pitchFamily="18" charset="0"/>
              </a:rPr>
              <a:t> </a:t>
            </a:r>
            <a:r>
              <a:rPr lang="en-US" altLang="zh-CN" sz="2400" b="1" dirty="0" smtClean="0">
                <a:latin typeface="Times New Roman" panose="02020603050405020304" pitchFamily="18" charset="0"/>
              </a:rPr>
              <a:t> </a:t>
            </a:r>
            <a:r>
              <a:rPr lang="en-US" altLang="zh-CN" sz="2400" b="1" dirty="0">
                <a:latin typeface="Times New Roman" panose="02020603050405020304" pitchFamily="18" charset="0"/>
              </a:rPr>
              <a:t>(  V  )       </a:t>
            </a:r>
            <a:r>
              <a:rPr lang="en-US" altLang="zh-CN" sz="2400" b="1" dirty="0">
                <a:solidFill>
                  <a:srgbClr val="FFFF00"/>
                </a:solidFill>
                <a:latin typeface="Times New Roman" panose="02020603050405020304" pitchFamily="18" charset="0"/>
              </a:rPr>
              <a:t>      </a:t>
            </a:r>
            <a:r>
              <a:rPr lang="en-US" altLang="zh-CN" sz="2400" b="1" dirty="0">
                <a:latin typeface="Times New Roman" panose="02020603050405020304" pitchFamily="18" charset="0"/>
              </a:rPr>
              <a:t>        #</a:t>
            </a:r>
          </a:p>
        </p:txBody>
      </p:sp>
      <p:sp>
        <p:nvSpPr>
          <p:cNvPr id="44173" name="Rectangle 145"/>
          <p:cNvSpPr>
            <a:spLocks noChangeArrowheads="1"/>
          </p:cNvSpPr>
          <p:nvPr/>
        </p:nvSpPr>
        <p:spPr bwMode="auto">
          <a:xfrm>
            <a:off x="1779588" y="5510214"/>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4174" name="Rectangle 146"/>
          <p:cNvSpPr>
            <a:spLocks noChangeArrowheads="1"/>
          </p:cNvSpPr>
          <p:nvPr/>
        </p:nvSpPr>
        <p:spPr bwMode="auto">
          <a:xfrm>
            <a:off x="4241801"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4178" name="Rectangle 153"/>
          <p:cNvSpPr>
            <a:spLocks noChangeArrowheads="1"/>
          </p:cNvSpPr>
          <p:nvPr/>
        </p:nvSpPr>
        <p:spPr bwMode="auto">
          <a:xfrm>
            <a:off x="4240213" y="5527675"/>
            <a:ext cx="4619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hlink"/>
              </a:buClr>
              <a:buSzPct val="70000"/>
              <a:buFont typeface="Wingdings" panose="05000000000000000000" pitchFamily="2" charset="2"/>
              <a:buNone/>
            </a:pPr>
            <a:r>
              <a:rPr lang="en-US" altLang="zh-CN" sz="2400" b="1" dirty="0">
                <a:solidFill>
                  <a:srgbClr val="FF0000"/>
                </a:solidFill>
                <a:latin typeface="Times New Roman" panose="02020603050405020304" pitchFamily="18" charset="0"/>
              </a:rPr>
              <a:t>&gt;·</a:t>
            </a:r>
          </a:p>
        </p:txBody>
      </p:sp>
      <p:sp>
        <p:nvSpPr>
          <p:cNvPr id="2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41202116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355"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12356"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996883430"/>
                    </a:ext>
                  </a:extLst>
                </a:gridCol>
                <a:gridCol w="704850">
                  <a:extLst>
                    <a:ext uri="{9D8B030D-6E8A-4147-A177-3AD203B41FA5}">
                      <a16:colId xmlns:a16="http://schemas.microsoft.com/office/drawing/2014/main" val="3019062103"/>
                    </a:ext>
                  </a:extLst>
                </a:gridCol>
                <a:gridCol w="1016000">
                  <a:extLst>
                    <a:ext uri="{9D8B030D-6E8A-4147-A177-3AD203B41FA5}">
                      <a16:colId xmlns:a16="http://schemas.microsoft.com/office/drawing/2014/main" val="4178394630"/>
                    </a:ext>
                  </a:extLst>
                </a:gridCol>
                <a:gridCol w="1425575">
                  <a:extLst>
                    <a:ext uri="{9D8B030D-6E8A-4147-A177-3AD203B41FA5}">
                      <a16:colId xmlns:a16="http://schemas.microsoft.com/office/drawing/2014/main" val="422944884"/>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2990474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3569376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45075019"/>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1861626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1066721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05128153"/>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7953765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9049174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48157793"/>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9091432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1769624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3958364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0614204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5836954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52808239"/>
                  </a:ext>
                </a:extLst>
              </a:tr>
            </a:tbl>
          </a:graphicData>
        </a:graphic>
      </p:graphicFrame>
      <p:grpSp>
        <p:nvGrpSpPr>
          <p:cNvPr id="45142" name="Group 86"/>
          <p:cNvGrpSpPr>
            <a:grpSpLocks/>
          </p:cNvGrpSpPr>
          <p:nvPr/>
        </p:nvGrpSpPr>
        <p:grpSpPr bwMode="auto">
          <a:xfrm>
            <a:off x="7585075" y="4656138"/>
            <a:ext cx="438150" cy="762000"/>
            <a:chOff x="2653" y="2546"/>
            <a:chExt cx="276" cy="480"/>
          </a:xfrm>
        </p:grpSpPr>
        <p:sp>
          <p:nvSpPr>
            <p:cNvPr id="612439"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dirty="0">
                  <a:effectLst>
                    <a:outerShdw blurRad="38100" dist="38100" dir="2700000" algn="tl">
                      <a:srgbClr val="000000"/>
                    </a:outerShdw>
                  </a:effectLst>
                </a:rPr>
                <a:t>=</a:t>
              </a:r>
            </a:p>
          </p:txBody>
        </p:sp>
        <p:sp>
          <p:nvSpPr>
            <p:cNvPr id="612440"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dirty="0">
                  <a:effectLst>
                    <a:outerShdw blurRad="38100" dist="38100" dir="2700000" algn="tl">
                      <a:srgbClr val="000000"/>
                    </a:outerShdw>
                  </a:effectLst>
                </a:rPr>
                <a:t>·</a:t>
              </a:r>
            </a:p>
          </p:txBody>
        </p:sp>
      </p:grpSp>
      <p:graphicFrame>
        <p:nvGraphicFramePr>
          <p:cNvPr id="612441"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3478230558"/>
                    </a:ext>
                  </a:extLst>
                </a:gridCol>
                <a:gridCol w="420688">
                  <a:extLst>
                    <a:ext uri="{9D8B030D-6E8A-4147-A177-3AD203B41FA5}">
                      <a16:colId xmlns:a16="http://schemas.microsoft.com/office/drawing/2014/main" val="768802920"/>
                    </a:ext>
                  </a:extLst>
                </a:gridCol>
                <a:gridCol w="423862">
                  <a:extLst>
                    <a:ext uri="{9D8B030D-6E8A-4147-A177-3AD203B41FA5}">
                      <a16:colId xmlns:a16="http://schemas.microsoft.com/office/drawing/2014/main" val="4261808190"/>
                    </a:ext>
                  </a:extLst>
                </a:gridCol>
                <a:gridCol w="420688">
                  <a:extLst>
                    <a:ext uri="{9D8B030D-6E8A-4147-A177-3AD203B41FA5}">
                      <a16:colId xmlns:a16="http://schemas.microsoft.com/office/drawing/2014/main" val="1467073588"/>
                    </a:ext>
                  </a:extLst>
                </a:gridCol>
                <a:gridCol w="420687">
                  <a:extLst>
                    <a:ext uri="{9D8B030D-6E8A-4147-A177-3AD203B41FA5}">
                      <a16:colId xmlns:a16="http://schemas.microsoft.com/office/drawing/2014/main" val="3008782896"/>
                    </a:ext>
                  </a:extLst>
                </a:gridCol>
                <a:gridCol w="423863">
                  <a:extLst>
                    <a:ext uri="{9D8B030D-6E8A-4147-A177-3AD203B41FA5}">
                      <a16:colId xmlns:a16="http://schemas.microsoft.com/office/drawing/2014/main" val="3400923207"/>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2736410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68725371"/>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09866825"/>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3380964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3639346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38350560"/>
                  </a:ext>
                </a:extLst>
              </a:tr>
            </a:tbl>
          </a:graphicData>
        </a:graphic>
      </p:graphicFrame>
      <p:grpSp>
        <p:nvGrpSpPr>
          <p:cNvPr id="45194" name="Group 140"/>
          <p:cNvGrpSpPr>
            <a:grpSpLocks/>
          </p:cNvGrpSpPr>
          <p:nvPr/>
        </p:nvGrpSpPr>
        <p:grpSpPr bwMode="auto">
          <a:xfrm>
            <a:off x="4287838" y="3702050"/>
            <a:ext cx="438150" cy="762000"/>
            <a:chOff x="2653" y="2546"/>
            <a:chExt cx="276" cy="480"/>
          </a:xfrm>
        </p:grpSpPr>
        <p:sp>
          <p:nvSpPr>
            <p:cNvPr id="612493"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2494"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dirty="0">
                  <a:effectLst>
                    <a:outerShdw blurRad="38100" dist="38100" dir="2700000" algn="tl">
                      <a:srgbClr val="000000"/>
                    </a:outerShdw>
                  </a:effectLst>
                </a:rPr>
                <a:t>·</a:t>
              </a:r>
            </a:p>
          </p:txBody>
        </p:sp>
      </p:grpSp>
      <p:sp>
        <p:nvSpPr>
          <p:cNvPr id="612495"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45196" name="Text Box 144"/>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b="1" dirty="0">
                <a:latin typeface="Times New Roman" panose="02020603050405020304" pitchFamily="18" charset="0"/>
              </a:rPr>
              <a:t># V * </a:t>
            </a:r>
            <a:r>
              <a:rPr lang="en-US" altLang="zh-CN" sz="2400" b="1" dirty="0">
                <a:solidFill>
                  <a:srgbClr val="FF0000"/>
                </a:solidFill>
                <a:latin typeface="Times New Roman" panose="02020603050405020304" pitchFamily="18" charset="0"/>
              </a:rPr>
              <a:t>·&lt;</a:t>
            </a:r>
            <a:r>
              <a:rPr lang="en-US" altLang="zh-CN" sz="2400" b="1" dirty="0">
                <a:latin typeface="Times New Roman" panose="02020603050405020304" pitchFamily="18" charset="0"/>
              </a:rPr>
              <a:t> (  V  )       </a:t>
            </a:r>
            <a:r>
              <a:rPr lang="en-US" altLang="zh-CN" sz="2400" b="1" dirty="0">
                <a:solidFill>
                  <a:srgbClr val="FFFF00"/>
                </a:solidFill>
                <a:latin typeface="Times New Roman" panose="02020603050405020304" pitchFamily="18" charset="0"/>
              </a:rPr>
              <a:t>      </a:t>
            </a:r>
            <a:r>
              <a:rPr lang="en-US" altLang="zh-CN" sz="2400" b="1" dirty="0">
                <a:latin typeface="Times New Roman" panose="02020603050405020304" pitchFamily="18" charset="0"/>
              </a:rPr>
              <a:t>        #</a:t>
            </a:r>
          </a:p>
        </p:txBody>
      </p:sp>
      <p:sp>
        <p:nvSpPr>
          <p:cNvPr id="45197" name="Rectangle 145"/>
          <p:cNvSpPr>
            <a:spLocks noChangeArrowheads="1"/>
          </p:cNvSpPr>
          <p:nvPr/>
        </p:nvSpPr>
        <p:spPr bwMode="auto">
          <a:xfrm>
            <a:off x="1776413" y="5462191"/>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5198" name="Rectangle 146"/>
          <p:cNvSpPr>
            <a:spLocks noChangeArrowheads="1"/>
          </p:cNvSpPr>
          <p:nvPr/>
        </p:nvSpPr>
        <p:spPr bwMode="auto">
          <a:xfrm>
            <a:off x="4241801"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5200" name="Line 148"/>
          <p:cNvSpPr>
            <a:spLocks noChangeShapeType="1"/>
          </p:cNvSpPr>
          <p:nvPr/>
        </p:nvSpPr>
        <p:spPr bwMode="auto">
          <a:xfrm>
            <a:off x="3049588" y="6014246"/>
            <a:ext cx="76200" cy="26511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201" name="Line 149"/>
          <p:cNvSpPr>
            <a:spLocks noChangeShapeType="1"/>
          </p:cNvSpPr>
          <p:nvPr/>
        </p:nvSpPr>
        <p:spPr bwMode="auto">
          <a:xfrm flipH="1">
            <a:off x="3514749" y="5975351"/>
            <a:ext cx="95250" cy="320675"/>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202" name="Rectangle 150"/>
          <p:cNvSpPr>
            <a:spLocks noChangeArrowheads="1"/>
          </p:cNvSpPr>
          <p:nvPr/>
        </p:nvSpPr>
        <p:spPr bwMode="auto">
          <a:xfrm>
            <a:off x="4240213" y="5527675"/>
            <a:ext cx="4619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hlink"/>
              </a:buClr>
              <a:buSzPct val="70000"/>
              <a:buFont typeface="Wingdings" panose="05000000000000000000" pitchFamily="2" charset="2"/>
              <a:buNone/>
            </a:pPr>
            <a:r>
              <a:rPr lang="en-US" altLang="zh-CN" sz="2400" b="1" dirty="0">
                <a:solidFill>
                  <a:srgbClr val="FF0000"/>
                </a:solidFill>
                <a:latin typeface="Times New Roman" panose="02020603050405020304" pitchFamily="18" charset="0"/>
              </a:rPr>
              <a:t>&gt;·</a:t>
            </a:r>
          </a:p>
        </p:txBody>
      </p:sp>
      <p:sp>
        <p:nvSpPr>
          <p:cNvPr id="2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pic>
        <p:nvPicPr>
          <p:cNvPr id="2" name="图片 1"/>
          <p:cNvPicPr>
            <a:picLocks noChangeAspect="1"/>
          </p:cNvPicPr>
          <p:nvPr/>
        </p:nvPicPr>
        <p:blipFill>
          <a:blip r:embed="rId2"/>
          <a:stretch>
            <a:fillRect/>
          </a:stretch>
        </p:blipFill>
        <p:spPr>
          <a:xfrm>
            <a:off x="3125788" y="6195039"/>
            <a:ext cx="484211" cy="342983"/>
          </a:xfrm>
          <a:prstGeom prst="rect">
            <a:avLst/>
          </a:prstGeom>
        </p:spPr>
      </p:pic>
    </p:spTree>
    <p:extLst>
      <p:ext uri="{BB962C8B-B14F-4D97-AF65-F5344CB8AC3E}">
        <p14:creationId xmlns:p14="http://schemas.microsoft.com/office/powerpoint/2010/main" val="133479271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1331"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11332"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411302273"/>
                    </a:ext>
                  </a:extLst>
                </a:gridCol>
                <a:gridCol w="704850">
                  <a:extLst>
                    <a:ext uri="{9D8B030D-6E8A-4147-A177-3AD203B41FA5}">
                      <a16:colId xmlns:a16="http://schemas.microsoft.com/office/drawing/2014/main" val="158692907"/>
                    </a:ext>
                  </a:extLst>
                </a:gridCol>
                <a:gridCol w="1016000">
                  <a:extLst>
                    <a:ext uri="{9D8B030D-6E8A-4147-A177-3AD203B41FA5}">
                      <a16:colId xmlns:a16="http://schemas.microsoft.com/office/drawing/2014/main" val="4101865901"/>
                    </a:ext>
                  </a:extLst>
                </a:gridCol>
                <a:gridCol w="1425575">
                  <a:extLst>
                    <a:ext uri="{9D8B030D-6E8A-4147-A177-3AD203B41FA5}">
                      <a16:colId xmlns:a16="http://schemas.microsoft.com/office/drawing/2014/main" val="1003574844"/>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6516849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7511996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66035299"/>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6587126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1242116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41424235"/>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8652312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9993780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4702862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9250011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4530328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7474063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4377621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5055694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8850340"/>
                  </a:ext>
                </a:extLst>
              </a:tr>
            </a:tbl>
          </a:graphicData>
        </a:graphic>
      </p:graphicFrame>
      <p:grpSp>
        <p:nvGrpSpPr>
          <p:cNvPr id="46166" name="Group 86"/>
          <p:cNvGrpSpPr>
            <a:grpSpLocks/>
          </p:cNvGrpSpPr>
          <p:nvPr/>
        </p:nvGrpSpPr>
        <p:grpSpPr bwMode="auto">
          <a:xfrm>
            <a:off x="7585075" y="4656138"/>
            <a:ext cx="438150" cy="762000"/>
            <a:chOff x="2653" y="2546"/>
            <a:chExt cx="276" cy="480"/>
          </a:xfrm>
        </p:grpSpPr>
        <p:sp>
          <p:nvSpPr>
            <p:cNvPr id="611415"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1416"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graphicFrame>
        <p:nvGraphicFramePr>
          <p:cNvPr id="611417"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1071999166"/>
                    </a:ext>
                  </a:extLst>
                </a:gridCol>
                <a:gridCol w="420688">
                  <a:extLst>
                    <a:ext uri="{9D8B030D-6E8A-4147-A177-3AD203B41FA5}">
                      <a16:colId xmlns:a16="http://schemas.microsoft.com/office/drawing/2014/main" val="3342831107"/>
                    </a:ext>
                  </a:extLst>
                </a:gridCol>
                <a:gridCol w="423862">
                  <a:extLst>
                    <a:ext uri="{9D8B030D-6E8A-4147-A177-3AD203B41FA5}">
                      <a16:colId xmlns:a16="http://schemas.microsoft.com/office/drawing/2014/main" val="2883749898"/>
                    </a:ext>
                  </a:extLst>
                </a:gridCol>
                <a:gridCol w="420688">
                  <a:extLst>
                    <a:ext uri="{9D8B030D-6E8A-4147-A177-3AD203B41FA5}">
                      <a16:colId xmlns:a16="http://schemas.microsoft.com/office/drawing/2014/main" val="1252813807"/>
                    </a:ext>
                  </a:extLst>
                </a:gridCol>
                <a:gridCol w="420687">
                  <a:extLst>
                    <a:ext uri="{9D8B030D-6E8A-4147-A177-3AD203B41FA5}">
                      <a16:colId xmlns:a16="http://schemas.microsoft.com/office/drawing/2014/main" val="1906700898"/>
                    </a:ext>
                  </a:extLst>
                </a:gridCol>
                <a:gridCol w="423863">
                  <a:extLst>
                    <a:ext uri="{9D8B030D-6E8A-4147-A177-3AD203B41FA5}">
                      <a16:colId xmlns:a16="http://schemas.microsoft.com/office/drawing/2014/main" val="2139190283"/>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4982541"/>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83130894"/>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39691833"/>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5862497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8401208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98373159"/>
                  </a:ext>
                </a:extLst>
              </a:tr>
            </a:tbl>
          </a:graphicData>
        </a:graphic>
      </p:graphicFrame>
      <p:grpSp>
        <p:nvGrpSpPr>
          <p:cNvPr id="46218" name="Group 140"/>
          <p:cNvGrpSpPr>
            <a:grpSpLocks/>
          </p:cNvGrpSpPr>
          <p:nvPr/>
        </p:nvGrpSpPr>
        <p:grpSpPr bwMode="auto">
          <a:xfrm>
            <a:off x="4287838" y="3702050"/>
            <a:ext cx="438150" cy="762000"/>
            <a:chOff x="2653" y="2546"/>
            <a:chExt cx="276" cy="480"/>
          </a:xfrm>
        </p:grpSpPr>
        <p:sp>
          <p:nvSpPr>
            <p:cNvPr id="611469"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1470"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11471"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3"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05696893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0307"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10308"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3097187791"/>
                    </a:ext>
                  </a:extLst>
                </a:gridCol>
                <a:gridCol w="704850">
                  <a:extLst>
                    <a:ext uri="{9D8B030D-6E8A-4147-A177-3AD203B41FA5}">
                      <a16:colId xmlns:a16="http://schemas.microsoft.com/office/drawing/2014/main" val="437128330"/>
                    </a:ext>
                  </a:extLst>
                </a:gridCol>
                <a:gridCol w="1016000">
                  <a:extLst>
                    <a:ext uri="{9D8B030D-6E8A-4147-A177-3AD203B41FA5}">
                      <a16:colId xmlns:a16="http://schemas.microsoft.com/office/drawing/2014/main" val="734359588"/>
                    </a:ext>
                  </a:extLst>
                </a:gridCol>
                <a:gridCol w="1425575">
                  <a:extLst>
                    <a:ext uri="{9D8B030D-6E8A-4147-A177-3AD203B41FA5}">
                      <a16:colId xmlns:a16="http://schemas.microsoft.com/office/drawing/2014/main" val="1230960878"/>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9102750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9047561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06716332"/>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1013371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9097221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8724773"/>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7829053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7650808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024261"/>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8094483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1342059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2508616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5551705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0597167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17129558"/>
                  </a:ext>
                </a:extLst>
              </a:tr>
            </a:tbl>
          </a:graphicData>
        </a:graphic>
      </p:graphicFrame>
      <p:grpSp>
        <p:nvGrpSpPr>
          <p:cNvPr id="47190" name="Group 86"/>
          <p:cNvGrpSpPr>
            <a:grpSpLocks/>
          </p:cNvGrpSpPr>
          <p:nvPr/>
        </p:nvGrpSpPr>
        <p:grpSpPr bwMode="auto">
          <a:xfrm>
            <a:off x="7585075" y="4656138"/>
            <a:ext cx="438150" cy="762000"/>
            <a:chOff x="2653" y="2546"/>
            <a:chExt cx="276" cy="480"/>
          </a:xfrm>
        </p:grpSpPr>
        <p:sp>
          <p:nvSpPr>
            <p:cNvPr id="610391"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0392"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graphicFrame>
        <p:nvGraphicFramePr>
          <p:cNvPr id="610393"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1430032292"/>
                    </a:ext>
                  </a:extLst>
                </a:gridCol>
                <a:gridCol w="420688">
                  <a:extLst>
                    <a:ext uri="{9D8B030D-6E8A-4147-A177-3AD203B41FA5}">
                      <a16:colId xmlns:a16="http://schemas.microsoft.com/office/drawing/2014/main" val="3110325751"/>
                    </a:ext>
                  </a:extLst>
                </a:gridCol>
                <a:gridCol w="423862">
                  <a:extLst>
                    <a:ext uri="{9D8B030D-6E8A-4147-A177-3AD203B41FA5}">
                      <a16:colId xmlns:a16="http://schemas.microsoft.com/office/drawing/2014/main" val="3392918653"/>
                    </a:ext>
                  </a:extLst>
                </a:gridCol>
                <a:gridCol w="420688">
                  <a:extLst>
                    <a:ext uri="{9D8B030D-6E8A-4147-A177-3AD203B41FA5}">
                      <a16:colId xmlns:a16="http://schemas.microsoft.com/office/drawing/2014/main" val="2676779105"/>
                    </a:ext>
                  </a:extLst>
                </a:gridCol>
                <a:gridCol w="420687">
                  <a:extLst>
                    <a:ext uri="{9D8B030D-6E8A-4147-A177-3AD203B41FA5}">
                      <a16:colId xmlns:a16="http://schemas.microsoft.com/office/drawing/2014/main" val="3580327246"/>
                    </a:ext>
                  </a:extLst>
                </a:gridCol>
                <a:gridCol w="423863">
                  <a:extLst>
                    <a:ext uri="{9D8B030D-6E8A-4147-A177-3AD203B41FA5}">
                      <a16:colId xmlns:a16="http://schemas.microsoft.com/office/drawing/2014/main" val="112600612"/>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3080521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84498523"/>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25570768"/>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00377262"/>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9634783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77065747"/>
                  </a:ext>
                </a:extLst>
              </a:tr>
            </a:tbl>
          </a:graphicData>
        </a:graphic>
      </p:graphicFrame>
      <p:grpSp>
        <p:nvGrpSpPr>
          <p:cNvPr id="47242" name="Group 140"/>
          <p:cNvGrpSpPr>
            <a:grpSpLocks/>
          </p:cNvGrpSpPr>
          <p:nvPr/>
        </p:nvGrpSpPr>
        <p:grpSpPr bwMode="auto">
          <a:xfrm>
            <a:off x="4287838" y="3702050"/>
            <a:ext cx="438150" cy="762000"/>
            <a:chOff x="2653" y="2546"/>
            <a:chExt cx="276" cy="480"/>
          </a:xfrm>
        </p:grpSpPr>
        <p:sp>
          <p:nvSpPr>
            <p:cNvPr id="610445"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0446"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10447"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47244" name="Text Box 144"/>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b="1">
                <a:latin typeface="Times New Roman" panose="02020603050405020304" pitchFamily="18" charset="0"/>
              </a:rPr>
              <a:t># V * V      </a:t>
            </a:r>
            <a:r>
              <a:rPr lang="en-US" altLang="zh-CN" sz="2400" b="1">
                <a:solidFill>
                  <a:srgbClr val="FFFF00"/>
                </a:solidFill>
                <a:latin typeface="Times New Roman" panose="02020603050405020304" pitchFamily="18" charset="0"/>
              </a:rPr>
              <a:t>      </a:t>
            </a:r>
            <a:r>
              <a:rPr lang="en-US" altLang="zh-CN" sz="2400" b="1">
                <a:latin typeface="Times New Roman" panose="02020603050405020304" pitchFamily="18" charset="0"/>
              </a:rPr>
              <a:t>                   #</a:t>
            </a:r>
          </a:p>
        </p:txBody>
      </p:sp>
      <p:sp>
        <p:nvSpPr>
          <p:cNvPr id="47245" name="Rectangle 145"/>
          <p:cNvSpPr>
            <a:spLocks noChangeArrowheads="1"/>
          </p:cNvSpPr>
          <p:nvPr/>
        </p:nvSpPr>
        <p:spPr bwMode="auto">
          <a:xfrm>
            <a:off x="1779588" y="5510214"/>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7246" name="Rectangle 146"/>
          <p:cNvSpPr>
            <a:spLocks noChangeArrowheads="1"/>
          </p:cNvSpPr>
          <p:nvPr/>
        </p:nvSpPr>
        <p:spPr bwMode="auto">
          <a:xfrm>
            <a:off x="4241801"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7247" name="Rectangle 147"/>
          <p:cNvSpPr>
            <a:spLocks noChangeArrowheads="1"/>
          </p:cNvSpPr>
          <p:nvPr/>
        </p:nvSpPr>
        <p:spPr bwMode="auto">
          <a:xfrm>
            <a:off x="1984375" y="5991226"/>
            <a:ext cx="46198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FF0000"/>
                </a:solidFill>
                <a:latin typeface="Times New Roman" panose="02020603050405020304" pitchFamily="18" charset="0"/>
              </a:rPr>
              <a:t>·&lt;</a:t>
            </a:r>
            <a:endParaRPr lang="zh-CN" altLang="en-US" sz="2400" b="1" dirty="0">
              <a:solidFill>
                <a:srgbClr val="FF0000"/>
              </a:solidFill>
              <a:latin typeface="Times New Roman" panose="02020603050405020304" pitchFamily="18" charset="0"/>
            </a:endParaRPr>
          </a:p>
        </p:txBody>
      </p:sp>
      <p:sp>
        <p:nvSpPr>
          <p:cNvPr id="47248" name="Line 148"/>
          <p:cNvSpPr>
            <a:spLocks noChangeShapeType="1"/>
          </p:cNvSpPr>
          <p:nvPr/>
        </p:nvSpPr>
        <p:spPr bwMode="auto">
          <a:xfrm>
            <a:off x="1990725" y="5916613"/>
            <a:ext cx="76200" cy="26511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249" name="Line 149"/>
          <p:cNvSpPr>
            <a:spLocks noChangeShapeType="1"/>
          </p:cNvSpPr>
          <p:nvPr/>
        </p:nvSpPr>
        <p:spPr bwMode="auto">
          <a:xfrm flipH="1">
            <a:off x="2386013" y="5859464"/>
            <a:ext cx="95250" cy="320675"/>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250" name="Rectangle 150"/>
          <p:cNvSpPr>
            <a:spLocks noChangeArrowheads="1"/>
          </p:cNvSpPr>
          <p:nvPr/>
        </p:nvSpPr>
        <p:spPr bwMode="auto">
          <a:xfrm>
            <a:off x="4240213" y="5527675"/>
            <a:ext cx="4619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hlink"/>
              </a:buClr>
              <a:buSzPct val="70000"/>
              <a:buFont typeface="Wingdings" panose="05000000000000000000" pitchFamily="2" charset="2"/>
              <a:buNone/>
            </a:pPr>
            <a:r>
              <a:rPr lang="en-US" altLang="zh-CN" sz="2400" b="1" dirty="0">
                <a:solidFill>
                  <a:srgbClr val="FF0000"/>
                </a:solidFill>
                <a:latin typeface="Times New Roman" panose="02020603050405020304" pitchFamily="18" charset="0"/>
              </a:rPr>
              <a:t>&gt;·</a:t>
            </a:r>
          </a:p>
        </p:txBody>
      </p:sp>
      <p:sp>
        <p:nvSpPr>
          <p:cNvPr id="2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15796976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283"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09284"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444646633"/>
                    </a:ext>
                  </a:extLst>
                </a:gridCol>
                <a:gridCol w="704850">
                  <a:extLst>
                    <a:ext uri="{9D8B030D-6E8A-4147-A177-3AD203B41FA5}">
                      <a16:colId xmlns:a16="http://schemas.microsoft.com/office/drawing/2014/main" val="587951724"/>
                    </a:ext>
                  </a:extLst>
                </a:gridCol>
                <a:gridCol w="1016000">
                  <a:extLst>
                    <a:ext uri="{9D8B030D-6E8A-4147-A177-3AD203B41FA5}">
                      <a16:colId xmlns:a16="http://schemas.microsoft.com/office/drawing/2014/main" val="4171244866"/>
                    </a:ext>
                  </a:extLst>
                </a:gridCol>
                <a:gridCol w="1425575">
                  <a:extLst>
                    <a:ext uri="{9D8B030D-6E8A-4147-A177-3AD203B41FA5}">
                      <a16:colId xmlns:a16="http://schemas.microsoft.com/office/drawing/2014/main" val="2193186"/>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7211828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4927437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34836627"/>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1694404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682585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07767534"/>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0340260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0917433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82794048"/>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1977886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967652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7719189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17364303"/>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7128359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06384306"/>
                  </a:ext>
                </a:extLst>
              </a:tr>
            </a:tbl>
          </a:graphicData>
        </a:graphic>
      </p:graphicFrame>
      <p:grpSp>
        <p:nvGrpSpPr>
          <p:cNvPr id="48214" name="Group 86"/>
          <p:cNvGrpSpPr>
            <a:grpSpLocks/>
          </p:cNvGrpSpPr>
          <p:nvPr/>
        </p:nvGrpSpPr>
        <p:grpSpPr bwMode="auto">
          <a:xfrm>
            <a:off x="7585075" y="4656138"/>
            <a:ext cx="438150" cy="762000"/>
            <a:chOff x="2653" y="2546"/>
            <a:chExt cx="276" cy="480"/>
          </a:xfrm>
        </p:grpSpPr>
        <p:sp>
          <p:nvSpPr>
            <p:cNvPr id="609367"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9368"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graphicFrame>
        <p:nvGraphicFramePr>
          <p:cNvPr id="609369"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2559176586"/>
                    </a:ext>
                  </a:extLst>
                </a:gridCol>
                <a:gridCol w="420688">
                  <a:extLst>
                    <a:ext uri="{9D8B030D-6E8A-4147-A177-3AD203B41FA5}">
                      <a16:colId xmlns:a16="http://schemas.microsoft.com/office/drawing/2014/main" val="2112226736"/>
                    </a:ext>
                  </a:extLst>
                </a:gridCol>
                <a:gridCol w="423862">
                  <a:extLst>
                    <a:ext uri="{9D8B030D-6E8A-4147-A177-3AD203B41FA5}">
                      <a16:colId xmlns:a16="http://schemas.microsoft.com/office/drawing/2014/main" val="2464454254"/>
                    </a:ext>
                  </a:extLst>
                </a:gridCol>
                <a:gridCol w="420688">
                  <a:extLst>
                    <a:ext uri="{9D8B030D-6E8A-4147-A177-3AD203B41FA5}">
                      <a16:colId xmlns:a16="http://schemas.microsoft.com/office/drawing/2014/main" val="1427447590"/>
                    </a:ext>
                  </a:extLst>
                </a:gridCol>
                <a:gridCol w="420687">
                  <a:extLst>
                    <a:ext uri="{9D8B030D-6E8A-4147-A177-3AD203B41FA5}">
                      <a16:colId xmlns:a16="http://schemas.microsoft.com/office/drawing/2014/main" val="11692885"/>
                    </a:ext>
                  </a:extLst>
                </a:gridCol>
                <a:gridCol w="423863">
                  <a:extLst>
                    <a:ext uri="{9D8B030D-6E8A-4147-A177-3AD203B41FA5}">
                      <a16:colId xmlns:a16="http://schemas.microsoft.com/office/drawing/2014/main" val="2317014878"/>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14953393"/>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3063765"/>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7932465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42342800"/>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21247787"/>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95199988"/>
                  </a:ext>
                </a:extLst>
              </a:tr>
            </a:tbl>
          </a:graphicData>
        </a:graphic>
      </p:graphicFrame>
      <p:grpSp>
        <p:nvGrpSpPr>
          <p:cNvPr id="48266" name="Group 140"/>
          <p:cNvGrpSpPr>
            <a:grpSpLocks/>
          </p:cNvGrpSpPr>
          <p:nvPr/>
        </p:nvGrpSpPr>
        <p:grpSpPr bwMode="auto">
          <a:xfrm>
            <a:off x="4287838" y="3702050"/>
            <a:ext cx="438150" cy="762000"/>
            <a:chOff x="2653" y="2546"/>
            <a:chExt cx="276" cy="480"/>
          </a:xfrm>
        </p:grpSpPr>
        <p:sp>
          <p:nvSpPr>
            <p:cNvPr id="609421"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09422"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09423"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48268" name="Text Box 144"/>
          <p:cNvSpPr txBox="1">
            <a:spLocks noChangeArrowheads="1"/>
          </p:cNvSpPr>
          <p:nvPr/>
        </p:nvSpPr>
        <p:spPr bwMode="auto">
          <a:xfrm>
            <a:off x="1776413" y="5524500"/>
            <a:ext cx="415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2400" b="1">
                <a:latin typeface="Times New Roman" panose="02020603050405020304" pitchFamily="18" charset="0"/>
              </a:rPr>
              <a:t># V * V      </a:t>
            </a:r>
            <a:r>
              <a:rPr lang="en-US" altLang="zh-CN" sz="2400" b="1">
                <a:solidFill>
                  <a:srgbClr val="FFFF00"/>
                </a:solidFill>
                <a:latin typeface="Times New Roman" panose="02020603050405020304" pitchFamily="18" charset="0"/>
              </a:rPr>
              <a:t>      </a:t>
            </a:r>
            <a:r>
              <a:rPr lang="en-US" altLang="zh-CN" sz="2400" b="1">
                <a:latin typeface="Times New Roman" panose="02020603050405020304" pitchFamily="18" charset="0"/>
              </a:rPr>
              <a:t>                   #</a:t>
            </a:r>
          </a:p>
        </p:txBody>
      </p:sp>
      <p:sp>
        <p:nvSpPr>
          <p:cNvPr id="48269" name="Rectangle 145"/>
          <p:cNvSpPr>
            <a:spLocks noChangeArrowheads="1"/>
          </p:cNvSpPr>
          <p:nvPr/>
        </p:nvSpPr>
        <p:spPr bwMode="auto">
          <a:xfrm>
            <a:off x="1779588" y="5510214"/>
            <a:ext cx="4108450" cy="496887"/>
          </a:xfrm>
          <a:prstGeom prst="rect">
            <a:avLst/>
          </a:prstGeom>
          <a:noFill/>
          <a:ln w="254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useBgFill="1">
        <p:nvSpPr>
          <p:cNvPr id="48270" name="Rectangle 146"/>
          <p:cNvSpPr>
            <a:spLocks noChangeArrowheads="1"/>
          </p:cNvSpPr>
          <p:nvPr/>
        </p:nvSpPr>
        <p:spPr bwMode="auto">
          <a:xfrm>
            <a:off x="4241801" y="5370513"/>
            <a:ext cx="371475" cy="798512"/>
          </a:xfrm>
          <a:prstGeom prst="rect">
            <a:avLst/>
          </a:prstGeom>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48271" name="Rectangle 147"/>
          <p:cNvSpPr>
            <a:spLocks noChangeArrowheads="1"/>
          </p:cNvSpPr>
          <p:nvPr/>
        </p:nvSpPr>
        <p:spPr bwMode="auto">
          <a:xfrm>
            <a:off x="1984375" y="5991226"/>
            <a:ext cx="46198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b="1" dirty="0">
                <a:solidFill>
                  <a:srgbClr val="C00000"/>
                </a:solidFill>
                <a:latin typeface="Times New Roman" panose="02020603050405020304" pitchFamily="18" charset="0"/>
              </a:rPr>
              <a:t>·&lt;</a:t>
            </a:r>
            <a:endParaRPr lang="zh-CN" altLang="en-US" sz="2400" b="1" dirty="0">
              <a:solidFill>
                <a:srgbClr val="C00000"/>
              </a:solidFill>
              <a:latin typeface="Times New Roman" panose="02020603050405020304" pitchFamily="18" charset="0"/>
            </a:endParaRPr>
          </a:p>
        </p:txBody>
      </p:sp>
      <p:sp>
        <p:nvSpPr>
          <p:cNvPr id="48272" name="Line 148"/>
          <p:cNvSpPr>
            <a:spLocks noChangeShapeType="1"/>
          </p:cNvSpPr>
          <p:nvPr/>
        </p:nvSpPr>
        <p:spPr bwMode="auto">
          <a:xfrm>
            <a:off x="1990725" y="5916613"/>
            <a:ext cx="76200" cy="265112"/>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273" name="Line 149"/>
          <p:cNvSpPr>
            <a:spLocks noChangeShapeType="1"/>
          </p:cNvSpPr>
          <p:nvPr/>
        </p:nvSpPr>
        <p:spPr bwMode="auto">
          <a:xfrm flipH="1">
            <a:off x="2386013" y="5859464"/>
            <a:ext cx="95250" cy="320675"/>
          </a:xfrm>
          <a:prstGeom prst="line">
            <a:avLst/>
          </a:prstGeom>
          <a:noFill/>
          <a:ln w="38100">
            <a:solidFill>
              <a:schemeClr val="tx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274" name="Rectangle 150"/>
          <p:cNvSpPr>
            <a:spLocks noChangeArrowheads="1"/>
          </p:cNvSpPr>
          <p:nvPr/>
        </p:nvSpPr>
        <p:spPr bwMode="auto">
          <a:xfrm>
            <a:off x="4240213" y="5527675"/>
            <a:ext cx="4619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spcBef>
                <a:spcPct val="20000"/>
              </a:spcBef>
              <a:buClr>
                <a:schemeClr val="hlink"/>
              </a:buClr>
              <a:buSzPct val="70000"/>
              <a:buFont typeface="Wingdings" panose="05000000000000000000" pitchFamily="2" charset="2"/>
              <a:buNone/>
            </a:pPr>
            <a:r>
              <a:rPr lang="en-US" altLang="zh-CN" sz="2400" b="1" dirty="0">
                <a:solidFill>
                  <a:srgbClr val="C00000"/>
                </a:solidFill>
                <a:latin typeface="Times New Roman" panose="02020603050405020304" pitchFamily="18" charset="0"/>
              </a:rPr>
              <a:t>&gt;·</a:t>
            </a:r>
          </a:p>
        </p:txBody>
      </p:sp>
      <p:sp>
        <p:nvSpPr>
          <p:cNvPr id="2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3396418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9107" name="Rectangle 3"/>
          <p:cNvSpPr>
            <a:spLocks noChangeArrowheads="1"/>
          </p:cNvSpPr>
          <p:nvPr/>
        </p:nvSpPr>
        <p:spPr bwMode="auto">
          <a:xfrm>
            <a:off x="1806576" y="598488"/>
            <a:ext cx="4672013"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一、算符优先关系的定义</a:t>
            </a:r>
          </a:p>
        </p:txBody>
      </p:sp>
      <p:sp>
        <p:nvSpPr>
          <p:cNvPr id="559108" name="Rectangle 4"/>
          <p:cNvSpPr>
            <a:spLocks noChangeArrowheads="1"/>
          </p:cNvSpPr>
          <p:nvPr/>
        </p:nvSpPr>
        <p:spPr bwMode="auto">
          <a:xfrm>
            <a:off x="1928814" y="1363663"/>
            <a:ext cx="8491537" cy="1604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5000"/>
              </a:lnSpc>
              <a:buFont typeface="Arial" panose="020B0604020202020204" pitchFamily="34" charset="0"/>
              <a:buNone/>
              <a:defRPr/>
            </a:pPr>
            <a:r>
              <a:rPr lang="en-US" altLang="zh-CN" sz="2400" b="1" dirty="0">
                <a:solidFill>
                  <a:srgbClr val="011893"/>
                </a:solidFill>
                <a:latin typeface="Times New Roman" panose="02020603050405020304" pitchFamily="18" charset="0"/>
              </a:rPr>
              <a:t>1</a:t>
            </a:r>
            <a:r>
              <a:rPr lang="zh-CN" altLang="en-US" sz="2400" b="1" dirty="0">
                <a:solidFill>
                  <a:srgbClr val="011893"/>
                </a:solidFill>
                <a:latin typeface="Times New Roman" panose="02020603050405020304" pitchFamily="18" charset="0"/>
              </a:rPr>
              <a:t>、算符优先关系</a:t>
            </a:r>
          </a:p>
          <a:p>
            <a:pPr algn="just" eaLnBrk="1" hangingPunct="1">
              <a:lnSpc>
                <a:spcPct val="155000"/>
              </a:lnSpc>
              <a:buFont typeface="Arial" panose="020B0604020202020204" pitchFamily="34" charset="0"/>
              <a:buNone/>
              <a:defRPr/>
            </a:pPr>
            <a:r>
              <a:rPr lang="zh-CN" altLang="en-US" sz="2000" b="1" dirty="0"/>
              <a:t>       只需要对文法的终结符号集中任意两个符号之间的优先关系比较，这种优先关系称算符优先关系 。</a:t>
            </a:r>
          </a:p>
        </p:txBody>
      </p:sp>
      <p:sp>
        <p:nvSpPr>
          <p:cNvPr id="559109" name="Text Box 5"/>
          <p:cNvSpPr txBox="1">
            <a:spLocks noChangeArrowheads="1"/>
          </p:cNvSpPr>
          <p:nvPr/>
        </p:nvSpPr>
        <p:spPr bwMode="auto">
          <a:xfrm>
            <a:off x="1916113" y="3063876"/>
            <a:ext cx="8394700" cy="1014637"/>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eaLnBrk="0" hangingPunct="0">
              <a:tabLst>
                <a:tab pos="536575" algn="l"/>
              </a:tabLst>
              <a:defRPr>
                <a:solidFill>
                  <a:schemeClr val="tx1"/>
                </a:solidFill>
                <a:latin typeface="Arial" panose="020B0604020202020204" pitchFamily="34" charset="0"/>
                <a:ea typeface="宋体" panose="02010600030101010101" pitchFamily="2" charset="-122"/>
              </a:defRPr>
            </a:lvl1pPr>
            <a:lvl2pPr marL="2757488" indent="-342900" eaLnBrk="0" hangingPunct="0">
              <a:tabLst>
                <a:tab pos="536575" algn="l"/>
              </a:tabLst>
              <a:defRPr>
                <a:solidFill>
                  <a:schemeClr val="tx1"/>
                </a:solidFill>
                <a:latin typeface="Arial" panose="020B0604020202020204" pitchFamily="34" charset="0"/>
                <a:ea typeface="宋体" panose="02010600030101010101" pitchFamily="2" charset="-122"/>
              </a:defRPr>
            </a:lvl2pPr>
            <a:lvl3pPr marL="2936875" indent="-342900" eaLnBrk="0" hangingPunct="0">
              <a:tabLst>
                <a:tab pos="536575" algn="l"/>
              </a:tabLst>
              <a:defRPr>
                <a:solidFill>
                  <a:schemeClr val="tx1"/>
                </a:solidFill>
                <a:latin typeface="Arial" panose="020B0604020202020204" pitchFamily="34" charset="0"/>
                <a:ea typeface="宋体" panose="02010600030101010101" pitchFamily="2" charset="-122"/>
              </a:defRPr>
            </a:lvl3pPr>
            <a:lvl4pPr marL="3116263" indent="-342900" eaLnBrk="0" hangingPunct="0">
              <a:tabLst>
                <a:tab pos="536575" algn="l"/>
              </a:tabLst>
              <a:defRPr>
                <a:solidFill>
                  <a:schemeClr val="tx1"/>
                </a:solidFill>
                <a:latin typeface="Arial" panose="020B0604020202020204" pitchFamily="34" charset="0"/>
                <a:ea typeface="宋体" panose="02010600030101010101" pitchFamily="2" charset="-122"/>
              </a:defRPr>
            </a:lvl4pPr>
            <a:lvl5pPr marL="3295650" indent="-342900" eaLnBrk="0" hangingPunct="0">
              <a:tabLst>
                <a:tab pos="536575" algn="l"/>
              </a:tabLst>
              <a:defRPr>
                <a:solidFill>
                  <a:schemeClr val="tx1"/>
                </a:solidFill>
                <a:latin typeface="Arial" panose="020B0604020202020204" pitchFamily="34" charset="0"/>
                <a:ea typeface="宋体" panose="02010600030101010101" pitchFamily="2" charset="-122"/>
              </a:defRPr>
            </a:lvl5pPr>
            <a:lvl6pPr marL="37528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6pPr>
            <a:lvl7pPr marL="42100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7pPr>
            <a:lvl8pPr marL="46672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8pPr>
            <a:lvl9pPr marL="51244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9pPr>
          </a:lstStyle>
          <a:p>
            <a:pPr algn="just" eaLnBrk="1" hangingPunct="1">
              <a:lnSpc>
                <a:spcPct val="145000"/>
              </a:lnSpc>
              <a:defRPr/>
            </a:pPr>
            <a:r>
              <a:rPr lang="zh-CN" altLang="en-US" sz="2000" b="1">
                <a:latin typeface="Times New Roman" panose="02020603050405020304" pitchFamily="18" charset="0"/>
                <a:cs typeface="Arial" panose="020B0604020202020204" pitchFamily="34" charset="0"/>
              </a:rPr>
              <a:t>已知文法</a:t>
            </a:r>
            <a:r>
              <a:rPr lang="en-US" altLang="zh-CN" sz="2000" b="1">
                <a:latin typeface="Times New Roman" panose="02020603050405020304" pitchFamily="18" charset="0"/>
                <a:cs typeface="Arial" panose="020B0604020202020204" pitchFamily="34" charset="0"/>
              </a:rPr>
              <a:t>G</a:t>
            </a:r>
            <a:r>
              <a:rPr lang="zh-CN" altLang="en-US" sz="2000" b="1">
                <a:latin typeface="Times New Roman" panose="02020603050405020304" pitchFamily="18" charset="0"/>
                <a:cs typeface="Arial" panose="020B0604020202020204" pitchFamily="34" charset="0"/>
              </a:rPr>
              <a:t>，对于其任意两个终结符</a:t>
            </a:r>
            <a:r>
              <a:rPr lang="en-US" altLang="zh-CN" sz="2000" b="1">
                <a:latin typeface="Times New Roman" panose="02020603050405020304" pitchFamily="18" charset="0"/>
                <a:cs typeface="Arial" panose="020B0604020202020204" pitchFamily="34" charset="0"/>
              </a:rPr>
              <a:t>a</a:t>
            </a:r>
            <a:r>
              <a:rPr lang="zh-CN" altLang="en-US" sz="2000" b="1">
                <a:latin typeface="Times New Roman" panose="02020603050405020304" pitchFamily="18" charset="0"/>
                <a:cs typeface="Arial" panose="020B0604020202020204" pitchFamily="34" charset="0"/>
              </a:rPr>
              <a:t>和</a:t>
            </a:r>
            <a:r>
              <a:rPr lang="en-US" altLang="zh-CN" sz="2000" b="1">
                <a:latin typeface="Times New Roman" panose="02020603050405020304" pitchFamily="18" charset="0"/>
                <a:cs typeface="Arial" panose="020B0604020202020204" pitchFamily="34" charset="0"/>
              </a:rPr>
              <a:t>b</a:t>
            </a:r>
            <a:r>
              <a:rPr lang="zh-CN" altLang="en-US" sz="2000" b="1">
                <a:latin typeface="Times New Roman" panose="02020603050405020304" pitchFamily="18" charset="0"/>
                <a:cs typeface="Arial" panose="020B0604020202020204" pitchFamily="34" charset="0"/>
              </a:rPr>
              <a:t>，其算符优先关系定义如下：</a:t>
            </a:r>
          </a:p>
          <a:p>
            <a:pPr algn="just" eaLnBrk="1" hangingPunct="1">
              <a:lnSpc>
                <a:spcPct val="145000"/>
              </a:lnSpc>
              <a:buFont typeface="Arial" panose="020B0604020202020204" pitchFamily="34" charset="0"/>
              <a:buNone/>
              <a:defRPr/>
            </a:pPr>
            <a:r>
              <a:rPr lang="en-US" altLang="zh-CN" sz="2000" b="1">
                <a:latin typeface="Times New Roman" panose="02020603050405020304" pitchFamily="18" charset="0"/>
                <a:cs typeface="Arial" panose="020B0604020202020204" pitchFamily="34" charset="0"/>
              </a:rPr>
              <a:t>2</a:t>
            </a:r>
            <a:r>
              <a:rPr lang="zh-CN" altLang="en-US" sz="2000" b="1">
                <a:latin typeface="Times New Roman" panose="02020603050405020304" pitchFamily="18" charset="0"/>
                <a:cs typeface="Arial" panose="020B0604020202020204" pitchFamily="34" charset="0"/>
              </a:rPr>
              <a:t>）</a:t>
            </a:r>
            <a:r>
              <a:rPr lang="en-US" altLang="zh-CN" sz="2000" b="1">
                <a:latin typeface="Times New Roman" panose="02020603050405020304" pitchFamily="18" charset="0"/>
                <a:cs typeface="Arial" panose="020B0604020202020204" pitchFamily="34" charset="0"/>
              </a:rPr>
              <a:t>a</a:t>
            </a:r>
            <a:r>
              <a:rPr lang="en-US" altLang="zh-CN" sz="3200" b="1" baseline="-4000">
                <a:latin typeface="Times New Roman" panose="02020603050405020304" pitchFamily="18" charset="0"/>
                <a:cs typeface="Arial" panose="020B0604020202020204" pitchFamily="34" charset="0"/>
              </a:rPr>
              <a:t>·</a:t>
            </a:r>
            <a:r>
              <a:rPr lang="en-US" altLang="zh-CN" sz="2000" b="1">
                <a:latin typeface="Times New Roman" panose="02020603050405020304" pitchFamily="18" charset="0"/>
                <a:cs typeface="Arial" panose="020B0604020202020204" pitchFamily="34" charset="0"/>
              </a:rPr>
              <a:t>&lt;b </a:t>
            </a:r>
            <a:r>
              <a:rPr lang="zh-CN" altLang="en-US" sz="2000" b="1">
                <a:latin typeface="Times New Roman" panose="02020603050405020304" pitchFamily="18" charset="0"/>
                <a:cs typeface="Arial" panose="020B0604020202020204" pitchFamily="34" charset="0"/>
              </a:rPr>
              <a:t>当且仅当有规则 </a:t>
            </a:r>
            <a:r>
              <a:rPr lang="en-US" altLang="zh-CN" sz="2000" b="1">
                <a:latin typeface="Times New Roman" panose="02020603050405020304" pitchFamily="18" charset="0"/>
                <a:cs typeface="Arial" panose="020B0604020202020204" pitchFamily="34" charset="0"/>
              </a:rPr>
              <a:t>U∷</a:t>
            </a:r>
            <a:r>
              <a:rPr lang="zh-CN" altLang="en-US" sz="2000" b="1">
                <a:latin typeface="Times New Roman" panose="02020603050405020304" pitchFamily="18" charset="0"/>
                <a:cs typeface="Arial" panose="020B0604020202020204" pitchFamily="34" charset="0"/>
              </a:rPr>
              <a:t>＝</a:t>
            </a:r>
            <a:r>
              <a:rPr lang="en-US" altLang="zh-CN" sz="2000" b="1">
                <a:latin typeface="Times New Roman" panose="02020603050405020304" pitchFamily="18" charset="0"/>
                <a:cs typeface="Arial" panose="020B0604020202020204" pitchFamily="34" charset="0"/>
              </a:rPr>
              <a:t>…aA…</a:t>
            </a:r>
            <a:r>
              <a:rPr lang="zh-CN" altLang="en-US" sz="2000" b="1">
                <a:latin typeface="Times New Roman" panose="02020603050405020304" pitchFamily="18" charset="0"/>
                <a:cs typeface="Arial" panose="020B0604020202020204" pitchFamily="34" charset="0"/>
              </a:rPr>
              <a:t>，而Ａ</a:t>
            </a:r>
            <a:r>
              <a:rPr lang="zh-CN" altLang="en-US" sz="2000" b="1">
                <a:latin typeface="Times New Roman" panose="02020603050405020304" pitchFamily="18" charset="0"/>
                <a:cs typeface="Arial" panose="020B0604020202020204" pitchFamily="34" charset="0"/>
                <a:sym typeface="Symbol" panose="05050102010706020507" pitchFamily="18" charset="2"/>
              </a:rPr>
              <a:t></a:t>
            </a:r>
            <a:r>
              <a:rPr lang="zh-CN" altLang="en-US" sz="2000" b="1">
                <a:latin typeface="Times New Roman" panose="02020603050405020304" pitchFamily="18" charset="0"/>
                <a:cs typeface="Arial" panose="020B0604020202020204" pitchFamily="34" charset="0"/>
              </a:rPr>
              <a:t>＋</a:t>
            </a:r>
            <a:r>
              <a:rPr lang="en-US" altLang="zh-CN" sz="2000" b="1">
                <a:latin typeface="Times New Roman" panose="02020603050405020304" pitchFamily="18" charset="0"/>
                <a:cs typeface="Arial" panose="020B0604020202020204" pitchFamily="34" charset="0"/>
              </a:rPr>
              <a:t>b…</a:t>
            </a:r>
            <a:r>
              <a:rPr lang="zh-CN" altLang="en-US" sz="2000" b="1">
                <a:latin typeface="Times New Roman" panose="02020603050405020304" pitchFamily="18" charset="0"/>
                <a:cs typeface="Arial" panose="020B0604020202020204" pitchFamily="34" charset="0"/>
              </a:rPr>
              <a:t>或Ａ</a:t>
            </a:r>
            <a:r>
              <a:rPr lang="zh-CN" altLang="en-US" sz="2000" b="1">
                <a:latin typeface="Times New Roman" panose="02020603050405020304" pitchFamily="18" charset="0"/>
                <a:cs typeface="Arial" panose="020B0604020202020204" pitchFamily="34" charset="0"/>
                <a:sym typeface="Symbol" panose="05050102010706020507" pitchFamily="18" charset="2"/>
              </a:rPr>
              <a:t></a:t>
            </a:r>
            <a:r>
              <a:rPr lang="zh-CN" altLang="en-US" sz="2000" b="1">
                <a:latin typeface="Times New Roman" panose="02020603050405020304" pitchFamily="18" charset="0"/>
                <a:cs typeface="Arial" panose="020B0604020202020204" pitchFamily="34" charset="0"/>
              </a:rPr>
              <a:t>＋</a:t>
            </a:r>
            <a:r>
              <a:rPr lang="en-US" altLang="zh-CN" sz="2000" b="1">
                <a:latin typeface="Times New Roman" panose="02020603050405020304" pitchFamily="18" charset="0"/>
                <a:cs typeface="Arial" panose="020B0604020202020204" pitchFamily="34" charset="0"/>
              </a:rPr>
              <a:t>Bb… </a:t>
            </a:r>
          </a:p>
        </p:txBody>
      </p:sp>
      <p:sp>
        <p:nvSpPr>
          <p:cNvPr id="20486" name="Text Box 6"/>
          <p:cNvSpPr txBox="1">
            <a:spLocks noChangeArrowheads="1"/>
          </p:cNvSpPr>
          <p:nvPr/>
        </p:nvSpPr>
        <p:spPr bwMode="auto">
          <a:xfrm>
            <a:off x="2827339" y="4111626"/>
            <a:ext cx="3132137"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ctr" eaLnBrk="1" hangingPunct="1">
              <a:lnSpc>
                <a:spcPct val="150000"/>
              </a:lnSpc>
              <a:spcBef>
                <a:spcPct val="0"/>
              </a:spcBef>
              <a:buClrTx/>
              <a:buSzTx/>
              <a:buFont typeface="Arial" panose="020B0604020202020204" pitchFamily="34" charset="0"/>
              <a:buNone/>
            </a:pPr>
            <a:r>
              <a:rPr lang="en-US" altLang="zh-CN" sz="2000" b="1" dirty="0">
                <a:latin typeface="Times New Roman" panose="02020603050405020304" pitchFamily="18" charset="0"/>
              </a:rPr>
              <a:t>U</a:t>
            </a:r>
          </a:p>
          <a:p>
            <a:pPr algn="ctr" eaLnBrk="1" hangingPunct="1">
              <a:lnSpc>
                <a:spcPct val="150000"/>
              </a:lnSpc>
              <a:spcBef>
                <a:spcPct val="0"/>
              </a:spcBef>
              <a:buClrTx/>
              <a:buSzTx/>
              <a:buFont typeface="Arial" panose="020B0604020202020204" pitchFamily="34" charset="0"/>
              <a:buNone/>
            </a:pPr>
            <a:r>
              <a:rPr lang="en-US" altLang="zh-CN" sz="2000" b="1" dirty="0">
                <a:latin typeface="Times New Roman" panose="02020603050405020304" pitchFamily="18" charset="0"/>
              </a:rPr>
              <a:t>…       …       …</a:t>
            </a:r>
          </a:p>
          <a:p>
            <a:pPr algn="ctr" eaLnBrk="1" hangingPunct="1">
              <a:lnSpc>
                <a:spcPct val="150000"/>
              </a:lnSpc>
              <a:spcBef>
                <a:spcPct val="0"/>
              </a:spcBef>
              <a:buClrTx/>
              <a:buSzTx/>
              <a:buFont typeface="Arial" panose="020B0604020202020204" pitchFamily="34" charset="0"/>
              <a:buNone/>
            </a:pPr>
            <a:r>
              <a:rPr lang="en-US" altLang="zh-CN" sz="2000" b="1" dirty="0">
                <a:latin typeface="Times New Roman" panose="02020603050405020304" pitchFamily="18" charset="0"/>
              </a:rPr>
              <a:t>…        a          </a:t>
            </a:r>
            <a:r>
              <a:rPr lang="en-US" altLang="zh-CN" sz="2000" b="1" dirty="0" err="1">
                <a:latin typeface="Times New Roman" panose="02020603050405020304" pitchFamily="18" charset="0"/>
              </a:rPr>
              <a:t>A</a:t>
            </a:r>
            <a:r>
              <a:rPr lang="en-US" altLang="zh-CN" sz="2000" b="1" dirty="0">
                <a:latin typeface="Times New Roman" panose="02020603050405020304" pitchFamily="18" charset="0"/>
              </a:rPr>
              <a:t>        …</a:t>
            </a:r>
          </a:p>
          <a:p>
            <a:pPr algn="ctr" eaLnBrk="1" hangingPunct="1">
              <a:lnSpc>
                <a:spcPct val="150000"/>
              </a:lnSpc>
              <a:spcBef>
                <a:spcPct val="0"/>
              </a:spcBef>
              <a:buClrTx/>
              <a:buSzTx/>
              <a:buFont typeface="Arial" panose="020B0604020202020204" pitchFamily="34" charset="0"/>
              <a:buNone/>
            </a:pPr>
            <a:r>
              <a:rPr lang="en-US" altLang="zh-CN" sz="2000" b="1" dirty="0">
                <a:latin typeface="Times New Roman" panose="02020603050405020304" pitchFamily="18" charset="0"/>
              </a:rPr>
              <a:t>             …     …</a:t>
            </a:r>
          </a:p>
          <a:p>
            <a:pPr algn="ctr" eaLnBrk="1" hangingPunct="1">
              <a:lnSpc>
                <a:spcPct val="150000"/>
              </a:lnSpc>
              <a:spcBef>
                <a:spcPct val="0"/>
              </a:spcBef>
              <a:buClrTx/>
              <a:buSzTx/>
              <a:buFont typeface="Arial" panose="020B0604020202020204" pitchFamily="34" charset="0"/>
              <a:buNone/>
            </a:pPr>
            <a:r>
              <a:rPr lang="en-US" altLang="zh-CN" sz="2000" b="1" dirty="0">
                <a:latin typeface="Times New Roman" panose="02020603050405020304" pitchFamily="18" charset="0"/>
              </a:rPr>
              <a:t>    b      …</a:t>
            </a:r>
          </a:p>
        </p:txBody>
      </p:sp>
      <p:sp>
        <p:nvSpPr>
          <p:cNvPr id="20487" name="Line 7"/>
          <p:cNvSpPr>
            <a:spLocks noChangeShapeType="1"/>
          </p:cNvSpPr>
          <p:nvPr/>
        </p:nvSpPr>
        <p:spPr bwMode="auto">
          <a:xfrm>
            <a:off x="4397375" y="4610100"/>
            <a:ext cx="0" cy="27463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88" name="Line 8"/>
          <p:cNvSpPr>
            <a:spLocks noChangeShapeType="1"/>
          </p:cNvSpPr>
          <p:nvPr/>
        </p:nvSpPr>
        <p:spPr bwMode="auto">
          <a:xfrm flipH="1">
            <a:off x="3695701" y="4602164"/>
            <a:ext cx="549275" cy="27463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89" name="Line 9"/>
          <p:cNvSpPr>
            <a:spLocks noChangeShapeType="1"/>
          </p:cNvSpPr>
          <p:nvPr/>
        </p:nvSpPr>
        <p:spPr bwMode="auto">
          <a:xfrm>
            <a:off x="4514850" y="4597400"/>
            <a:ext cx="539750" cy="2921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0" name="Line 10"/>
          <p:cNvSpPr>
            <a:spLocks noChangeShapeType="1"/>
          </p:cNvSpPr>
          <p:nvPr/>
        </p:nvSpPr>
        <p:spPr bwMode="auto">
          <a:xfrm>
            <a:off x="4546601" y="4989514"/>
            <a:ext cx="912813" cy="33813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1" name="Line 11"/>
          <p:cNvSpPr>
            <a:spLocks noChangeShapeType="1"/>
          </p:cNvSpPr>
          <p:nvPr/>
        </p:nvSpPr>
        <p:spPr bwMode="auto">
          <a:xfrm flipH="1">
            <a:off x="3328988" y="4999039"/>
            <a:ext cx="908050" cy="33178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2" name="Line 12"/>
          <p:cNvSpPr>
            <a:spLocks noChangeShapeType="1"/>
          </p:cNvSpPr>
          <p:nvPr/>
        </p:nvSpPr>
        <p:spPr bwMode="auto">
          <a:xfrm flipH="1">
            <a:off x="4054476" y="5048251"/>
            <a:ext cx="276225" cy="2317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3" name="Line 13"/>
          <p:cNvSpPr>
            <a:spLocks noChangeShapeType="1"/>
          </p:cNvSpPr>
          <p:nvPr/>
        </p:nvSpPr>
        <p:spPr bwMode="auto">
          <a:xfrm>
            <a:off x="4432301" y="5049838"/>
            <a:ext cx="225425" cy="2413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4" name="Line 14"/>
          <p:cNvSpPr>
            <a:spLocks noChangeShapeType="1"/>
          </p:cNvSpPr>
          <p:nvPr/>
        </p:nvSpPr>
        <p:spPr bwMode="auto">
          <a:xfrm flipV="1">
            <a:off x="4518025" y="5514976"/>
            <a:ext cx="217488" cy="284163"/>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5" name="Line 15"/>
          <p:cNvSpPr>
            <a:spLocks noChangeShapeType="1"/>
          </p:cNvSpPr>
          <p:nvPr/>
        </p:nvSpPr>
        <p:spPr bwMode="auto">
          <a:xfrm flipH="1" flipV="1">
            <a:off x="4851400" y="5508625"/>
            <a:ext cx="217488" cy="2936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6" name="Line 16"/>
          <p:cNvSpPr>
            <a:spLocks noChangeShapeType="1"/>
          </p:cNvSpPr>
          <p:nvPr/>
        </p:nvSpPr>
        <p:spPr bwMode="auto">
          <a:xfrm flipV="1">
            <a:off x="4284663" y="5945189"/>
            <a:ext cx="195262" cy="27622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7" name="Line 17"/>
          <p:cNvSpPr>
            <a:spLocks noChangeShapeType="1"/>
          </p:cNvSpPr>
          <p:nvPr/>
        </p:nvSpPr>
        <p:spPr bwMode="auto">
          <a:xfrm flipH="1" flipV="1">
            <a:off x="4565650" y="5940426"/>
            <a:ext cx="185738" cy="284163"/>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498" name="Text Box 18"/>
          <p:cNvSpPr txBox="1">
            <a:spLocks noChangeArrowheads="1"/>
          </p:cNvSpPr>
          <p:nvPr/>
        </p:nvSpPr>
        <p:spPr bwMode="auto">
          <a:xfrm>
            <a:off x="6257925" y="4113214"/>
            <a:ext cx="3132138"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ct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U</a:t>
            </a:r>
          </a:p>
          <a:p>
            <a:pPr algn="ct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       …</a:t>
            </a:r>
          </a:p>
          <a:p>
            <a:pPr algn="ct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a          A        …</a:t>
            </a:r>
          </a:p>
          <a:p>
            <a:pPr algn="ct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     …</a:t>
            </a:r>
          </a:p>
          <a:p>
            <a:pPr algn="ct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B      b     …</a:t>
            </a:r>
          </a:p>
        </p:txBody>
      </p:sp>
      <p:sp>
        <p:nvSpPr>
          <p:cNvPr id="20499" name="Line 19"/>
          <p:cNvSpPr>
            <a:spLocks noChangeShapeType="1"/>
          </p:cNvSpPr>
          <p:nvPr/>
        </p:nvSpPr>
        <p:spPr bwMode="auto">
          <a:xfrm>
            <a:off x="7827963" y="4611689"/>
            <a:ext cx="0" cy="27463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00" name="Line 20"/>
          <p:cNvSpPr>
            <a:spLocks noChangeShapeType="1"/>
          </p:cNvSpPr>
          <p:nvPr/>
        </p:nvSpPr>
        <p:spPr bwMode="auto">
          <a:xfrm flipH="1">
            <a:off x="7126289" y="4603750"/>
            <a:ext cx="549275" cy="27463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01" name="Line 21"/>
          <p:cNvSpPr>
            <a:spLocks noChangeShapeType="1"/>
          </p:cNvSpPr>
          <p:nvPr/>
        </p:nvSpPr>
        <p:spPr bwMode="auto">
          <a:xfrm>
            <a:off x="7945438" y="4598988"/>
            <a:ext cx="539750" cy="2921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02" name="Line 22"/>
          <p:cNvSpPr>
            <a:spLocks noChangeShapeType="1"/>
          </p:cNvSpPr>
          <p:nvPr/>
        </p:nvSpPr>
        <p:spPr bwMode="auto">
          <a:xfrm>
            <a:off x="7977188" y="4991100"/>
            <a:ext cx="912812" cy="33813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03" name="Line 23"/>
          <p:cNvSpPr>
            <a:spLocks noChangeShapeType="1"/>
          </p:cNvSpPr>
          <p:nvPr/>
        </p:nvSpPr>
        <p:spPr bwMode="auto">
          <a:xfrm flipH="1">
            <a:off x="6759575" y="5000625"/>
            <a:ext cx="908050" cy="3317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04" name="Line 24"/>
          <p:cNvSpPr>
            <a:spLocks noChangeShapeType="1"/>
          </p:cNvSpPr>
          <p:nvPr/>
        </p:nvSpPr>
        <p:spPr bwMode="auto">
          <a:xfrm flipH="1">
            <a:off x="7485064" y="5049839"/>
            <a:ext cx="276225" cy="2317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05" name="Line 25"/>
          <p:cNvSpPr>
            <a:spLocks noChangeShapeType="1"/>
          </p:cNvSpPr>
          <p:nvPr/>
        </p:nvSpPr>
        <p:spPr bwMode="auto">
          <a:xfrm>
            <a:off x="7862889" y="5051425"/>
            <a:ext cx="225425" cy="2413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06" name="Line 26"/>
          <p:cNvSpPr>
            <a:spLocks noChangeShapeType="1"/>
          </p:cNvSpPr>
          <p:nvPr/>
        </p:nvSpPr>
        <p:spPr bwMode="auto">
          <a:xfrm flipV="1">
            <a:off x="7948614" y="5516563"/>
            <a:ext cx="217487" cy="28416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07" name="Line 27"/>
          <p:cNvSpPr>
            <a:spLocks noChangeShapeType="1"/>
          </p:cNvSpPr>
          <p:nvPr/>
        </p:nvSpPr>
        <p:spPr bwMode="auto">
          <a:xfrm flipH="1" flipV="1">
            <a:off x="8281989" y="5510214"/>
            <a:ext cx="217487" cy="29368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08" name="Line 28"/>
          <p:cNvSpPr>
            <a:spLocks noChangeShapeType="1"/>
          </p:cNvSpPr>
          <p:nvPr/>
        </p:nvSpPr>
        <p:spPr bwMode="auto">
          <a:xfrm flipV="1">
            <a:off x="7486651" y="5946776"/>
            <a:ext cx="347663" cy="2190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09" name="Line 29"/>
          <p:cNvSpPr>
            <a:spLocks noChangeShapeType="1"/>
          </p:cNvSpPr>
          <p:nvPr/>
        </p:nvSpPr>
        <p:spPr bwMode="auto">
          <a:xfrm flipH="1" flipV="1">
            <a:off x="8015289" y="5951538"/>
            <a:ext cx="414337" cy="26511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10" name="Line 30"/>
          <p:cNvSpPr>
            <a:spLocks noChangeShapeType="1"/>
          </p:cNvSpPr>
          <p:nvPr/>
        </p:nvSpPr>
        <p:spPr bwMode="auto">
          <a:xfrm>
            <a:off x="7939089" y="5942013"/>
            <a:ext cx="9525" cy="20796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11" name="Line 31"/>
          <p:cNvSpPr>
            <a:spLocks noChangeShapeType="1"/>
          </p:cNvSpPr>
          <p:nvPr/>
        </p:nvSpPr>
        <p:spPr bwMode="auto">
          <a:xfrm>
            <a:off x="7069139" y="4035425"/>
            <a:ext cx="434975" cy="0"/>
          </a:xfrm>
          <a:prstGeom prst="line">
            <a:avLst/>
          </a:prstGeom>
          <a:noFill/>
          <a:ln w="254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12" name="Line 32"/>
          <p:cNvSpPr>
            <a:spLocks noChangeShapeType="1"/>
          </p:cNvSpPr>
          <p:nvPr/>
        </p:nvSpPr>
        <p:spPr bwMode="auto">
          <a:xfrm>
            <a:off x="7070726" y="4108450"/>
            <a:ext cx="434975" cy="0"/>
          </a:xfrm>
          <a:prstGeom prst="line">
            <a:avLst/>
          </a:prstGeom>
          <a:noFill/>
          <a:ln w="254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13" name="Line 33"/>
          <p:cNvSpPr>
            <a:spLocks noChangeShapeType="1"/>
          </p:cNvSpPr>
          <p:nvPr/>
        </p:nvSpPr>
        <p:spPr bwMode="auto">
          <a:xfrm>
            <a:off x="8485189" y="4032250"/>
            <a:ext cx="434975" cy="0"/>
          </a:xfrm>
          <a:prstGeom prst="line">
            <a:avLst/>
          </a:prstGeom>
          <a:noFill/>
          <a:ln w="254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0514" name="Line 34"/>
          <p:cNvSpPr>
            <a:spLocks noChangeShapeType="1"/>
          </p:cNvSpPr>
          <p:nvPr/>
        </p:nvSpPr>
        <p:spPr bwMode="auto">
          <a:xfrm>
            <a:off x="8486776" y="4105275"/>
            <a:ext cx="434975" cy="0"/>
          </a:xfrm>
          <a:prstGeom prst="line">
            <a:avLst/>
          </a:prstGeom>
          <a:noFill/>
          <a:ln w="25400">
            <a:solidFill>
              <a:srgbClr val="C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36065879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427"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15428"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891370314"/>
                    </a:ext>
                  </a:extLst>
                </a:gridCol>
                <a:gridCol w="704850">
                  <a:extLst>
                    <a:ext uri="{9D8B030D-6E8A-4147-A177-3AD203B41FA5}">
                      <a16:colId xmlns:a16="http://schemas.microsoft.com/office/drawing/2014/main" val="3280622787"/>
                    </a:ext>
                  </a:extLst>
                </a:gridCol>
                <a:gridCol w="1016000">
                  <a:extLst>
                    <a:ext uri="{9D8B030D-6E8A-4147-A177-3AD203B41FA5}">
                      <a16:colId xmlns:a16="http://schemas.microsoft.com/office/drawing/2014/main" val="4217109775"/>
                    </a:ext>
                  </a:extLst>
                </a:gridCol>
                <a:gridCol w="1425575">
                  <a:extLst>
                    <a:ext uri="{9D8B030D-6E8A-4147-A177-3AD203B41FA5}">
                      <a16:colId xmlns:a16="http://schemas.microsoft.com/office/drawing/2014/main" val="609229636"/>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5758132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6029967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98782098"/>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7655893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4587381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9057339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4983409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0000002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73659325"/>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9318660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5448017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9542167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3285676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5204884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94304498"/>
                  </a:ext>
                </a:extLst>
              </a:tr>
            </a:tbl>
          </a:graphicData>
        </a:graphic>
      </p:graphicFrame>
      <p:grpSp>
        <p:nvGrpSpPr>
          <p:cNvPr id="49238" name="Group 86"/>
          <p:cNvGrpSpPr>
            <a:grpSpLocks/>
          </p:cNvGrpSpPr>
          <p:nvPr/>
        </p:nvGrpSpPr>
        <p:grpSpPr bwMode="auto">
          <a:xfrm>
            <a:off x="7585075" y="4656138"/>
            <a:ext cx="438150" cy="762000"/>
            <a:chOff x="2653" y="2546"/>
            <a:chExt cx="276" cy="480"/>
          </a:xfrm>
        </p:grpSpPr>
        <p:sp>
          <p:nvSpPr>
            <p:cNvPr id="615511"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5512"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graphicFrame>
        <p:nvGraphicFramePr>
          <p:cNvPr id="615513" name="Group 89"/>
          <p:cNvGraphicFramePr>
            <a:graphicFrameLocks noGrp="1"/>
          </p:cNvGraphicFramePr>
          <p:nvPr/>
        </p:nvGraphicFramePr>
        <p:xfrm>
          <a:off x="2563813" y="2863850"/>
          <a:ext cx="2533650" cy="2133600"/>
        </p:xfrm>
        <a:graphic>
          <a:graphicData uri="http://schemas.openxmlformats.org/drawingml/2006/table">
            <a:tbl>
              <a:tblPr/>
              <a:tblGrid>
                <a:gridCol w="423862">
                  <a:extLst>
                    <a:ext uri="{9D8B030D-6E8A-4147-A177-3AD203B41FA5}">
                      <a16:colId xmlns:a16="http://schemas.microsoft.com/office/drawing/2014/main" val="147765984"/>
                    </a:ext>
                  </a:extLst>
                </a:gridCol>
                <a:gridCol w="420688">
                  <a:extLst>
                    <a:ext uri="{9D8B030D-6E8A-4147-A177-3AD203B41FA5}">
                      <a16:colId xmlns:a16="http://schemas.microsoft.com/office/drawing/2014/main" val="1642207564"/>
                    </a:ext>
                  </a:extLst>
                </a:gridCol>
                <a:gridCol w="423862">
                  <a:extLst>
                    <a:ext uri="{9D8B030D-6E8A-4147-A177-3AD203B41FA5}">
                      <a16:colId xmlns:a16="http://schemas.microsoft.com/office/drawing/2014/main" val="3458968934"/>
                    </a:ext>
                  </a:extLst>
                </a:gridCol>
                <a:gridCol w="420688">
                  <a:extLst>
                    <a:ext uri="{9D8B030D-6E8A-4147-A177-3AD203B41FA5}">
                      <a16:colId xmlns:a16="http://schemas.microsoft.com/office/drawing/2014/main" val="1195396225"/>
                    </a:ext>
                  </a:extLst>
                </a:gridCol>
                <a:gridCol w="420687">
                  <a:extLst>
                    <a:ext uri="{9D8B030D-6E8A-4147-A177-3AD203B41FA5}">
                      <a16:colId xmlns:a16="http://schemas.microsoft.com/office/drawing/2014/main" val="1247191954"/>
                    </a:ext>
                  </a:extLst>
                </a:gridCol>
                <a:gridCol w="423863">
                  <a:extLst>
                    <a:ext uri="{9D8B030D-6E8A-4147-A177-3AD203B41FA5}">
                      <a16:colId xmlns:a16="http://schemas.microsoft.com/office/drawing/2014/main" val="918696248"/>
                    </a:ext>
                  </a:extLst>
                </a:gridCol>
              </a:tblGrid>
              <a:tr h="395288">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22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6594700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97767348"/>
                  </a:ext>
                </a:extLst>
              </a:tr>
              <a:tr h="3651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73554464"/>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22716919"/>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49695546"/>
                  </a:ext>
                </a:extLst>
              </a:tr>
              <a:tr h="3349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6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29068974"/>
                  </a:ext>
                </a:extLst>
              </a:tr>
            </a:tbl>
          </a:graphicData>
        </a:graphic>
      </p:graphicFrame>
      <p:grpSp>
        <p:nvGrpSpPr>
          <p:cNvPr id="49290" name="Group 140"/>
          <p:cNvGrpSpPr>
            <a:grpSpLocks/>
          </p:cNvGrpSpPr>
          <p:nvPr/>
        </p:nvGrpSpPr>
        <p:grpSpPr bwMode="auto">
          <a:xfrm>
            <a:off x="4287838" y="3702050"/>
            <a:ext cx="438150" cy="762000"/>
            <a:chOff x="2653" y="2546"/>
            <a:chExt cx="276" cy="480"/>
          </a:xfrm>
        </p:grpSpPr>
        <p:sp>
          <p:nvSpPr>
            <p:cNvPr id="615565" name="Text Box 141"/>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5566" name="Rectangle 142"/>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15567" name="Rectangle 143"/>
          <p:cNvSpPr>
            <a:spLocks noChangeArrowheads="1"/>
          </p:cNvSpPr>
          <p:nvPr/>
        </p:nvSpPr>
        <p:spPr bwMode="auto">
          <a:xfrm>
            <a:off x="3094039" y="1504951"/>
            <a:ext cx="1804987" cy="123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E::=E+T | T</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T::=T*F | F</a:t>
            </a:r>
            <a:r>
              <a:rPr lang="zh-CN" altLang="en-US" sz="2000" b="1">
                <a:effectLst>
                  <a:outerShdw blurRad="38100" dist="38100" dir="2700000" algn="tl">
                    <a:srgbClr val="000000"/>
                  </a:outerShdw>
                </a:effectLst>
                <a:latin typeface="Times New Roman" panose="02020603050405020304" pitchFamily="18" charset="0"/>
              </a:rPr>
              <a:t> </a:t>
            </a:r>
          </a:p>
          <a:p>
            <a:pPr algn="just" eaLnBrk="1" hangingPunct="1">
              <a:lnSpc>
                <a:spcPct val="125000"/>
              </a:lnSpc>
              <a:buFont typeface="Arial" panose="020B0604020202020204" pitchFamily="34" charset="0"/>
              <a:buNone/>
              <a:defRPr/>
            </a:pPr>
            <a:r>
              <a:rPr lang="en-US" altLang="zh-CN" sz="2000" b="1">
                <a:effectLst>
                  <a:outerShdw blurRad="38100" dist="38100" dir="2700000" algn="tl">
                    <a:srgbClr val="000000"/>
                  </a:outerShdw>
                </a:effectLst>
                <a:latin typeface="Times New Roman" panose="02020603050405020304" pitchFamily="18" charset="0"/>
              </a:rPr>
              <a:t>F::=(E) | i</a:t>
            </a:r>
          </a:p>
        </p:txBody>
      </p:sp>
      <p:sp>
        <p:nvSpPr>
          <p:cNvPr id="13"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83036508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7475"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17476"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2470023740"/>
                    </a:ext>
                  </a:extLst>
                </a:gridCol>
                <a:gridCol w="704850">
                  <a:extLst>
                    <a:ext uri="{9D8B030D-6E8A-4147-A177-3AD203B41FA5}">
                      <a16:colId xmlns:a16="http://schemas.microsoft.com/office/drawing/2014/main" val="2419224216"/>
                    </a:ext>
                  </a:extLst>
                </a:gridCol>
                <a:gridCol w="1016000">
                  <a:extLst>
                    <a:ext uri="{9D8B030D-6E8A-4147-A177-3AD203B41FA5}">
                      <a16:colId xmlns:a16="http://schemas.microsoft.com/office/drawing/2014/main" val="77325370"/>
                    </a:ext>
                  </a:extLst>
                </a:gridCol>
                <a:gridCol w="1425575">
                  <a:extLst>
                    <a:ext uri="{9D8B030D-6E8A-4147-A177-3AD203B41FA5}">
                      <a16:colId xmlns:a16="http://schemas.microsoft.com/office/drawing/2014/main" val="699146764"/>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7385206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78252240"/>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45127415"/>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498883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5935886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24394675"/>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0534205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1559248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00049391"/>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1777657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4235820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2029897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3540435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3006005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53540453"/>
                  </a:ext>
                </a:extLst>
              </a:tr>
            </a:tbl>
          </a:graphicData>
        </a:graphic>
      </p:graphicFrame>
      <p:grpSp>
        <p:nvGrpSpPr>
          <p:cNvPr id="50262" name="Group 86"/>
          <p:cNvGrpSpPr>
            <a:grpSpLocks/>
          </p:cNvGrpSpPr>
          <p:nvPr/>
        </p:nvGrpSpPr>
        <p:grpSpPr bwMode="auto">
          <a:xfrm>
            <a:off x="7585075" y="4656138"/>
            <a:ext cx="438150" cy="762000"/>
            <a:chOff x="2653" y="2546"/>
            <a:chExt cx="276" cy="480"/>
          </a:xfrm>
        </p:grpSpPr>
        <p:sp>
          <p:nvSpPr>
            <p:cNvPr id="617559"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7560"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17617" name="Rectangle 145"/>
          <p:cNvSpPr>
            <a:spLocks noChangeArrowheads="1"/>
          </p:cNvSpPr>
          <p:nvPr/>
        </p:nvSpPr>
        <p:spPr bwMode="auto">
          <a:xfrm>
            <a:off x="1844675" y="1489075"/>
            <a:ext cx="4006850" cy="128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30000"/>
              </a:lnSpc>
              <a:defRPr/>
            </a:pPr>
            <a:r>
              <a:rPr lang="zh-CN" altLang="en-US" sz="2000" b="1" dirty="0">
                <a:effectLst>
                  <a:outerShdw blurRad="38100" dist="38100" dir="2700000" algn="tl">
                    <a:srgbClr val="000000"/>
                  </a:outerShdw>
                </a:effectLst>
                <a:latin typeface="Times New Roman" panose="02020603050405020304" pitchFamily="18" charset="0"/>
              </a:rPr>
              <a:t>         算符优先分析过程是不断识别和归约最左素短语的过程，是一个</a:t>
            </a:r>
            <a:r>
              <a:rPr lang="zh-CN" altLang="en-US" sz="2000" b="1" dirty="0">
                <a:solidFill>
                  <a:srgbClr val="C00000"/>
                </a:solidFill>
                <a:effectLst>
                  <a:outerShdw blurRad="38100" dist="38100" dir="2700000" algn="tl">
                    <a:srgbClr val="000000"/>
                  </a:outerShdw>
                </a:effectLst>
                <a:latin typeface="Times New Roman" panose="02020603050405020304" pitchFamily="18" charset="0"/>
              </a:rPr>
              <a:t>自底向上</a:t>
            </a:r>
            <a:r>
              <a:rPr lang="zh-CN" altLang="en-US" sz="2000" b="1" dirty="0">
                <a:effectLst>
                  <a:outerShdw blurRad="38100" dist="38100" dir="2700000" algn="tl">
                    <a:srgbClr val="000000"/>
                  </a:outerShdw>
                </a:effectLst>
                <a:latin typeface="Times New Roman" panose="02020603050405020304" pitchFamily="18" charset="0"/>
              </a:rPr>
              <a:t>分析方法 </a:t>
            </a:r>
          </a:p>
        </p:txBody>
      </p:sp>
      <p:sp>
        <p:nvSpPr>
          <p:cNvPr id="50264" name="Rectangle 146"/>
          <p:cNvSpPr>
            <a:spLocks noChangeArrowheads="1"/>
          </p:cNvSpPr>
          <p:nvPr/>
        </p:nvSpPr>
        <p:spPr bwMode="auto">
          <a:xfrm>
            <a:off x="1990726" y="3265488"/>
            <a:ext cx="3935413" cy="2076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pPr>
            <a:r>
              <a:rPr lang="zh-CN" altLang="en-US" sz="2000" b="1">
                <a:latin typeface="Times New Roman" panose="02020603050405020304" pitchFamily="18" charset="0"/>
              </a:rPr>
              <a:t>分析的特点</a:t>
            </a:r>
            <a:r>
              <a:rPr lang="en-US" altLang="zh-CN" sz="2000" b="1">
                <a:latin typeface="Times New Roman" panose="02020603050405020304" pitchFamily="18" charset="0"/>
              </a:rPr>
              <a:t>——</a:t>
            </a:r>
          </a:p>
          <a:p>
            <a:pPr algn="just" eaLnBrk="1" hangingPunct="1">
              <a:lnSpc>
                <a:spcPct val="130000"/>
              </a:lnSpc>
            </a:pPr>
            <a:r>
              <a:rPr lang="en-US" altLang="zh-CN" sz="2000" b="1">
                <a:latin typeface="Times New Roman" panose="02020603050405020304" pitchFamily="18" charset="0"/>
              </a:rPr>
              <a:t>1</a:t>
            </a:r>
            <a:r>
              <a:rPr lang="zh-CN" altLang="en-US" sz="2000" b="1">
                <a:latin typeface="Times New Roman" panose="02020603050405020304" pitchFamily="18" charset="0"/>
              </a:rPr>
              <a:t>、找最左素短语（而非句柄）</a:t>
            </a:r>
          </a:p>
          <a:p>
            <a:pPr algn="just" eaLnBrk="1" hangingPunct="1">
              <a:lnSpc>
                <a:spcPct val="130000"/>
              </a:lnSpc>
            </a:pPr>
            <a:r>
              <a:rPr lang="zh-CN" altLang="en-US" sz="2000" b="1">
                <a:latin typeface="Times New Roman" panose="02020603050405020304" pitchFamily="18" charset="0"/>
              </a:rPr>
              <a:t>      进行归约，不是规范归约</a:t>
            </a:r>
          </a:p>
          <a:p>
            <a:pPr algn="just" eaLnBrk="1" hangingPunct="1">
              <a:lnSpc>
                <a:spcPct val="130000"/>
              </a:lnSpc>
            </a:pPr>
            <a:r>
              <a:rPr lang="en-US" altLang="zh-CN" sz="2000" b="1">
                <a:latin typeface="Times New Roman" panose="02020603050405020304" pitchFamily="18" charset="0"/>
              </a:rPr>
              <a:t>2</a:t>
            </a:r>
            <a:r>
              <a:rPr lang="zh-CN" altLang="en-US" sz="2000" b="1">
                <a:latin typeface="Times New Roman" panose="02020603050405020304" pitchFamily="18" charset="0"/>
              </a:rPr>
              <a:t>、寻找素短语仅比较终结符优</a:t>
            </a:r>
          </a:p>
          <a:p>
            <a:pPr algn="just" eaLnBrk="1" hangingPunct="1">
              <a:lnSpc>
                <a:spcPct val="130000"/>
              </a:lnSpc>
            </a:pPr>
            <a:r>
              <a:rPr lang="zh-CN" altLang="en-US" sz="2000" b="1">
                <a:latin typeface="Times New Roman" panose="02020603050405020304" pitchFamily="18" charset="0"/>
              </a:rPr>
              <a:t>      先关系，与非终结符无关</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89418420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8499"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18500"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2413673609"/>
                    </a:ext>
                  </a:extLst>
                </a:gridCol>
                <a:gridCol w="704850">
                  <a:extLst>
                    <a:ext uri="{9D8B030D-6E8A-4147-A177-3AD203B41FA5}">
                      <a16:colId xmlns:a16="http://schemas.microsoft.com/office/drawing/2014/main" val="4063935638"/>
                    </a:ext>
                  </a:extLst>
                </a:gridCol>
                <a:gridCol w="1016000">
                  <a:extLst>
                    <a:ext uri="{9D8B030D-6E8A-4147-A177-3AD203B41FA5}">
                      <a16:colId xmlns:a16="http://schemas.microsoft.com/office/drawing/2014/main" val="2810994763"/>
                    </a:ext>
                  </a:extLst>
                </a:gridCol>
                <a:gridCol w="1425575">
                  <a:extLst>
                    <a:ext uri="{9D8B030D-6E8A-4147-A177-3AD203B41FA5}">
                      <a16:colId xmlns:a16="http://schemas.microsoft.com/office/drawing/2014/main" val="2124235773"/>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2266081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69298854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61093252"/>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4470497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9957767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808576987"/>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939976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192189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15443002"/>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2186273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5145453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6478756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6452572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0924244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3846733"/>
                  </a:ext>
                </a:extLst>
              </a:tr>
            </a:tbl>
          </a:graphicData>
        </a:graphic>
      </p:graphicFrame>
      <p:grpSp>
        <p:nvGrpSpPr>
          <p:cNvPr id="51286" name="Group 86"/>
          <p:cNvGrpSpPr>
            <a:grpSpLocks/>
          </p:cNvGrpSpPr>
          <p:nvPr/>
        </p:nvGrpSpPr>
        <p:grpSpPr bwMode="auto">
          <a:xfrm>
            <a:off x="7585075" y="4656138"/>
            <a:ext cx="438150" cy="762000"/>
            <a:chOff x="2653" y="2546"/>
            <a:chExt cx="276" cy="480"/>
          </a:xfrm>
        </p:grpSpPr>
        <p:sp>
          <p:nvSpPr>
            <p:cNvPr id="618583"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8584"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1287" name="Rectangle 91"/>
          <p:cNvSpPr>
            <a:spLocks noChangeArrowheads="1"/>
          </p:cNvSpPr>
          <p:nvPr/>
        </p:nvSpPr>
        <p:spPr bwMode="auto">
          <a:xfrm>
            <a:off x="1901825" y="1473200"/>
            <a:ext cx="4014788" cy="2592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pPr>
            <a:r>
              <a:rPr lang="zh-CN" altLang="en-US" b="1" dirty="0">
                <a:solidFill>
                  <a:srgbClr val="C00000"/>
                </a:solidFill>
                <a:latin typeface="Times New Roman" panose="02020603050405020304" pitchFamily="18" charset="0"/>
              </a:rPr>
              <a:t>分析的思想</a:t>
            </a:r>
            <a:r>
              <a:rPr lang="en-US" altLang="zh-CN" b="1" dirty="0">
                <a:solidFill>
                  <a:srgbClr val="C00000"/>
                </a:solidFill>
                <a:latin typeface="Times New Roman" panose="02020603050405020304" pitchFamily="18" charset="0"/>
              </a:rPr>
              <a:t>——</a:t>
            </a:r>
          </a:p>
          <a:p>
            <a:pPr algn="just" eaLnBrk="1" hangingPunct="1">
              <a:lnSpc>
                <a:spcPct val="130000"/>
              </a:lnSpc>
            </a:pPr>
            <a:r>
              <a:rPr lang="zh-CN" altLang="en-US" b="1" dirty="0">
                <a:latin typeface="Times New Roman" panose="02020603050405020304" pitchFamily="18" charset="0"/>
              </a:rPr>
              <a:t>设</a:t>
            </a:r>
            <a:r>
              <a:rPr lang="en-US" altLang="zh-CN" b="1" dirty="0">
                <a:latin typeface="Times New Roman" panose="02020603050405020304" pitchFamily="18" charset="0"/>
              </a:rPr>
              <a:t>S</a:t>
            </a:r>
            <a:r>
              <a:rPr lang="zh-CN" altLang="en-US" b="1" dirty="0">
                <a:latin typeface="Times New Roman" panose="02020603050405020304" pitchFamily="18" charset="0"/>
              </a:rPr>
              <a:t>为符号栈，用于存放文法符号，其指示器为</a:t>
            </a:r>
            <a:r>
              <a:rPr lang="en-US" altLang="zh-CN" b="1" dirty="0" err="1">
                <a:latin typeface="Times New Roman" panose="02020603050405020304" pitchFamily="18" charset="0"/>
              </a:rPr>
              <a:t>i</a:t>
            </a:r>
            <a:r>
              <a:rPr lang="zh-CN" altLang="en-US" b="1" dirty="0">
                <a:latin typeface="Times New Roman" panose="02020603050405020304" pitchFamily="18" charset="0"/>
              </a:rPr>
              <a:t>，并用</a:t>
            </a:r>
            <a:r>
              <a:rPr lang="en-US" altLang="zh-CN" b="1" dirty="0">
                <a:latin typeface="Times New Roman" panose="02020603050405020304" pitchFamily="18" charset="0"/>
              </a:rPr>
              <a:t>S(1)</a:t>
            </a:r>
            <a:r>
              <a:rPr lang="zh-CN" altLang="en-US" b="1" dirty="0">
                <a:latin typeface="Times New Roman" panose="02020603050405020304" pitchFamily="18" charset="0"/>
              </a:rPr>
              <a:t>，</a:t>
            </a:r>
            <a:r>
              <a:rPr lang="en-US" altLang="zh-CN" b="1" dirty="0">
                <a:latin typeface="Times New Roman" panose="02020603050405020304" pitchFamily="18" charset="0"/>
              </a:rPr>
              <a:t>S(2)</a:t>
            </a:r>
            <a:r>
              <a:rPr lang="zh-CN" altLang="en-US" b="1" dirty="0">
                <a:latin typeface="Times New Roman" panose="02020603050405020304" pitchFamily="18" charset="0"/>
              </a:rPr>
              <a:t>，</a:t>
            </a:r>
            <a:r>
              <a:rPr lang="en-US" altLang="zh-CN" b="1" dirty="0">
                <a:latin typeface="Times New Roman" panose="02020603050405020304" pitchFamily="18" charset="0"/>
              </a:rPr>
              <a:t>…</a:t>
            </a:r>
            <a:r>
              <a:rPr lang="zh-CN" altLang="en-US" b="1" dirty="0">
                <a:latin typeface="Times New Roman" panose="02020603050405020304" pitchFamily="18" charset="0"/>
              </a:rPr>
              <a:t>表示栈中各项。</a:t>
            </a:r>
            <a:r>
              <a:rPr lang="en-US" altLang="zh-CN" b="1" dirty="0">
                <a:latin typeface="Times New Roman" panose="02020603050405020304" pitchFamily="18" charset="0"/>
              </a:rPr>
              <a:t>R</a:t>
            </a:r>
            <a:r>
              <a:rPr lang="zh-CN" altLang="en-US" b="1" dirty="0">
                <a:latin typeface="Times New Roman" panose="02020603050405020304" pitchFamily="18" charset="0"/>
              </a:rPr>
              <a:t>是以文法符号为值的变量，</a:t>
            </a:r>
            <a:r>
              <a:rPr lang="en-US" altLang="zh-CN" b="1" dirty="0">
                <a:latin typeface="Times New Roman" panose="02020603050405020304" pitchFamily="18" charset="0"/>
              </a:rPr>
              <a:t>a</a:t>
            </a:r>
            <a:r>
              <a:rPr lang="en-US" altLang="zh-CN" b="1" baseline="-25000" dirty="0">
                <a:latin typeface="Times New Roman" panose="02020603050405020304" pitchFamily="18" charset="0"/>
              </a:rPr>
              <a:t>1</a:t>
            </a:r>
            <a:r>
              <a:rPr lang="en-US" altLang="zh-CN" b="1" dirty="0">
                <a:latin typeface="Times New Roman" panose="02020603050405020304" pitchFamily="18" charset="0"/>
              </a:rPr>
              <a:t>a</a:t>
            </a:r>
            <a:r>
              <a:rPr lang="en-US" altLang="zh-CN" b="1" baseline="-25000" dirty="0">
                <a:latin typeface="Times New Roman" panose="02020603050405020304" pitchFamily="18" charset="0"/>
              </a:rPr>
              <a:t>2</a:t>
            </a:r>
            <a:r>
              <a:rPr lang="en-US" altLang="zh-CN" b="1" dirty="0">
                <a:latin typeface="Times New Roman" panose="02020603050405020304" pitchFamily="18" charset="0"/>
              </a:rPr>
              <a:t>…a</a:t>
            </a:r>
            <a:r>
              <a:rPr lang="en-US" altLang="zh-CN" b="1" baseline="-25000" dirty="0">
                <a:latin typeface="Times New Roman" panose="02020603050405020304" pitchFamily="18" charset="0"/>
              </a:rPr>
              <a:t>n</a:t>
            </a:r>
            <a:r>
              <a:rPr lang="en-US" altLang="zh-CN" b="1" dirty="0">
                <a:latin typeface="Times New Roman" panose="02020603050405020304" pitchFamily="18" charset="0"/>
              </a:rPr>
              <a:t>#</a:t>
            </a:r>
            <a:r>
              <a:rPr lang="zh-CN" altLang="en-US" b="1" dirty="0">
                <a:latin typeface="Times New Roman" panose="02020603050405020304" pitchFamily="18" charset="0"/>
              </a:rPr>
              <a:t>是要分析的输入符号串，取任意的名字（如</a:t>
            </a:r>
            <a:r>
              <a:rPr lang="en-US" altLang="zh-CN" b="1" dirty="0">
                <a:latin typeface="Times New Roman" panose="02020603050405020304" pitchFamily="18" charset="0"/>
              </a:rPr>
              <a:t>V</a:t>
            </a:r>
            <a:r>
              <a:rPr lang="zh-CN" altLang="en-US" b="1" dirty="0">
                <a:latin typeface="Times New Roman" panose="02020603050405020304" pitchFamily="18" charset="0"/>
              </a:rPr>
              <a:t>）来代替所有的非终结符。</a:t>
            </a:r>
          </a:p>
        </p:txBody>
      </p:sp>
      <p:sp>
        <p:nvSpPr>
          <p:cNvPr id="618589" name="Text Box 93"/>
          <p:cNvSpPr txBox="1">
            <a:spLocks noChangeArrowheads="1"/>
          </p:cNvSpPr>
          <p:nvPr/>
        </p:nvSpPr>
        <p:spPr bwMode="auto">
          <a:xfrm>
            <a:off x="1938338" y="4313238"/>
            <a:ext cx="3859212" cy="2252924"/>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eaLnBrk="0" hangingPunct="0">
              <a:tabLst>
                <a:tab pos="536575" algn="l"/>
              </a:tabLst>
              <a:defRPr>
                <a:solidFill>
                  <a:schemeClr val="tx1"/>
                </a:solidFill>
                <a:latin typeface="Arial" panose="020B0604020202020204" pitchFamily="34" charset="0"/>
                <a:ea typeface="宋体" panose="02010600030101010101" pitchFamily="2" charset="-122"/>
              </a:defRPr>
            </a:lvl1pPr>
            <a:lvl2pPr marL="2414588" eaLnBrk="0" hangingPunct="0">
              <a:tabLst>
                <a:tab pos="536575" algn="l"/>
              </a:tabLst>
              <a:defRPr>
                <a:solidFill>
                  <a:schemeClr val="tx1"/>
                </a:solidFill>
                <a:latin typeface="Arial" panose="020B0604020202020204" pitchFamily="34" charset="0"/>
                <a:ea typeface="宋体" panose="02010600030101010101" pitchFamily="2" charset="-122"/>
              </a:defRPr>
            </a:lvl2pPr>
            <a:lvl3pPr marL="2593975" eaLnBrk="0" hangingPunct="0">
              <a:tabLst>
                <a:tab pos="536575" algn="l"/>
              </a:tabLst>
              <a:defRPr>
                <a:solidFill>
                  <a:schemeClr val="tx1"/>
                </a:solidFill>
                <a:latin typeface="Arial" panose="020B0604020202020204" pitchFamily="34" charset="0"/>
                <a:ea typeface="宋体" panose="02010600030101010101" pitchFamily="2" charset="-122"/>
              </a:defRPr>
            </a:lvl3pPr>
            <a:lvl4pPr marL="2773363" eaLnBrk="0" hangingPunct="0">
              <a:tabLst>
                <a:tab pos="536575" algn="l"/>
              </a:tabLst>
              <a:defRPr>
                <a:solidFill>
                  <a:schemeClr val="tx1"/>
                </a:solidFill>
                <a:latin typeface="Arial" panose="020B0604020202020204" pitchFamily="34" charset="0"/>
                <a:ea typeface="宋体" panose="02010600030101010101" pitchFamily="2" charset="-122"/>
              </a:defRPr>
            </a:lvl4pPr>
            <a:lvl5pPr marL="2952750" eaLnBrk="0" hangingPunct="0">
              <a:tabLst>
                <a:tab pos="536575" algn="l"/>
              </a:tabLst>
              <a:defRPr>
                <a:solidFill>
                  <a:schemeClr val="tx1"/>
                </a:solidFill>
                <a:latin typeface="Arial" panose="020B0604020202020204" pitchFamily="34" charset="0"/>
                <a:ea typeface="宋体" panose="02010600030101010101" pitchFamily="2" charset="-122"/>
              </a:defRPr>
            </a:lvl5pPr>
            <a:lvl6pPr marL="34099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6pPr>
            <a:lvl7pPr marL="38671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7pPr>
            <a:lvl8pPr marL="43243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8pPr>
            <a:lvl9pPr marL="47815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9pPr>
          </a:lstStyle>
          <a:p>
            <a:pPr algn="just">
              <a:lnSpc>
                <a:spcPct val="130000"/>
              </a:lnSpc>
              <a:defRPr/>
            </a:pP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1</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、首先将符号“</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送入栈</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的栈底。 </a:t>
            </a:r>
          </a:p>
          <a:p>
            <a:pPr algn="just">
              <a:lnSpc>
                <a:spcPct val="130000"/>
              </a:lnSpc>
              <a:defRPr/>
            </a:pP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2</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、将输入符号串</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a</a:t>
            </a:r>
            <a:r>
              <a:rPr lang="en-US" altLang="zh-CN" b="1" baseline="-25000"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1</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a</a:t>
            </a:r>
            <a:r>
              <a:rPr lang="en-US" altLang="zh-CN" b="1" baseline="-25000"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2</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…a</a:t>
            </a:r>
            <a:r>
              <a:rPr lang="en-US" altLang="zh-CN" b="1" baseline="-25000"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n</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依次逐个</a:t>
            </a:r>
          </a:p>
          <a:p>
            <a:pPr algn="just">
              <a:lnSpc>
                <a:spcPct val="130000"/>
              </a:lnSpc>
              <a:defRPr/>
            </a:pP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      存入符号栈</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中，直至符号栈顶</a:t>
            </a:r>
          </a:p>
          <a:p>
            <a:pPr algn="just">
              <a:lnSpc>
                <a:spcPct val="130000"/>
              </a:lnSpc>
              <a:defRPr/>
            </a:pP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      符号</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S(j)</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与下一个待输入符号</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R</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a:t>
            </a:r>
          </a:p>
          <a:p>
            <a:pPr algn="just">
              <a:lnSpc>
                <a:spcPct val="130000"/>
              </a:lnSpc>
              <a:defRPr/>
            </a:pP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      有关系</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S(j)&gt;·R</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为止。 </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211428082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9523"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19524"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2154177997"/>
                    </a:ext>
                  </a:extLst>
                </a:gridCol>
                <a:gridCol w="704850">
                  <a:extLst>
                    <a:ext uri="{9D8B030D-6E8A-4147-A177-3AD203B41FA5}">
                      <a16:colId xmlns:a16="http://schemas.microsoft.com/office/drawing/2014/main" val="105086184"/>
                    </a:ext>
                  </a:extLst>
                </a:gridCol>
                <a:gridCol w="1016000">
                  <a:extLst>
                    <a:ext uri="{9D8B030D-6E8A-4147-A177-3AD203B41FA5}">
                      <a16:colId xmlns:a16="http://schemas.microsoft.com/office/drawing/2014/main" val="891552177"/>
                    </a:ext>
                  </a:extLst>
                </a:gridCol>
                <a:gridCol w="1425575">
                  <a:extLst>
                    <a:ext uri="{9D8B030D-6E8A-4147-A177-3AD203B41FA5}">
                      <a16:colId xmlns:a16="http://schemas.microsoft.com/office/drawing/2014/main" val="3097943983"/>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8532455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1655753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811465049"/>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78287731"/>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14378562"/>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932738"/>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5629377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501132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54309756"/>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7484371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23620734"/>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9327473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0453792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6318579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49325888"/>
                  </a:ext>
                </a:extLst>
              </a:tr>
            </a:tbl>
          </a:graphicData>
        </a:graphic>
      </p:graphicFrame>
      <p:grpSp>
        <p:nvGrpSpPr>
          <p:cNvPr id="52310" name="Group 86"/>
          <p:cNvGrpSpPr>
            <a:grpSpLocks/>
          </p:cNvGrpSpPr>
          <p:nvPr/>
        </p:nvGrpSpPr>
        <p:grpSpPr bwMode="auto">
          <a:xfrm>
            <a:off x="7585075" y="4656138"/>
            <a:ext cx="438150" cy="762000"/>
            <a:chOff x="2653" y="2546"/>
            <a:chExt cx="276" cy="480"/>
          </a:xfrm>
        </p:grpSpPr>
        <p:sp>
          <p:nvSpPr>
            <p:cNvPr id="619607"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19608"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2311" name="Rectangle 89"/>
          <p:cNvSpPr>
            <a:spLocks noChangeArrowheads="1"/>
          </p:cNvSpPr>
          <p:nvPr/>
        </p:nvSpPr>
        <p:spPr bwMode="auto">
          <a:xfrm>
            <a:off x="1901825" y="1473200"/>
            <a:ext cx="4014788" cy="2592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pPr>
            <a:r>
              <a:rPr lang="zh-CN" altLang="en-US" b="1" dirty="0">
                <a:solidFill>
                  <a:srgbClr val="C00000"/>
                </a:solidFill>
                <a:latin typeface="Times New Roman" panose="02020603050405020304" pitchFamily="18" charset="0"/>
              </a:rPr>
              <a:t>分析的思想</a:t>
            </a:r>
            <a:r>
              <a:rPr lang="en-US" altLang="zh-CN" b="1" dirty="0">
                <a:solidFill>
                  <a:srgbClr val="C00000"/>
                </a:solidFill>
                <a:latin typeface="Times New Roman" panose="02020603050405020304" pitchFamily="18" charset="0"/>
              </a:rPr>
              <a:t>——</a:t>
            </a:r>
          </a:p>
          <a:p>
            <a:pPr algn="just" eaLnBrk="1" hangingPunct="1">
              <a:lnSpc>
                <a:spcPct val="130000"/>
              </a:lnSpc>
            </a:pPr>
            <a:r>
              <a:rPr lang="zh-CN" altLang="en-US" b="1" dirty="0">
                <a:latin typeface="Times New Roman" panose="02020603050405020304" pitchFamily="18" charset="0"/>
              </a:rPr>
              <a:t>设</a:t>
            </a:r>
            <a:r>
              <a:rPr lang="en-US" altLang="zh-CN" b="1" dirty="0">
                <a:latin typeface="Times New Roman" panose="02020603050405020304" pitchFamily="18" charset="0"/>
              </a:rPr>
              <a:t>S</a:t>
            </a:r>
            <a:r>
              <a:rPr lang="zh-CN" altLang="en-US" b="1" dirty="0">
                <a:latin typeface="Times New Roman" panose="02020603050405020304" pitchFamily="18" charset="0"/>
              </a:rPr>
              <a:t>为符号栈，用于存放文法符号，其指示器为</a:t>
            </a:r>
            <a:r>
              <a:rPr lang="en-US" altLang="zh-CN" b="1" dirty="0" err="1">
                <a:latin typeface="Times New Roman" panose="02020603050405020304" pitchFamily="18" charset="0"/>
              </a:rPr>
              <a:t>i</a:t>
            </a:r>
            <a:r>
              <a:rPr lang="zh-CN" altLang="en-US" b="1" dirty="0">
                <a:latin typeface="Times New Roman" panose="02020603050405020304" pitchFamily="18" charset="0"/>
              </a:rPr>
              <a:t>，并用</a:t>
            </a:r>
            <a:r>
              <a:rPr lang="en-US" altLang="zh-CN" b="1" dirty="0">
                <a:latin typeface="Times New Roman" panose="02020603050405020304" pitchFamily="18" charset="0"/>
              </a:rPr>
              <a:t>S(1)</a:t>
            </a:r>
            <a:r>
              <a:rPr lang="zh-CN" altLang="en-US" b="1" dirty="0">
                <a:latin typeface="Times New Roman" panose="02020603050405020304" pitchFamily="18" charset="0"/>
              </a:rPr>
              <a:t>，</a:t>
            </a:r>
            <a:r>
              <a:rPr lang="en-US" altLang="zh-CN" b="1" dirty="0">
                <a:latin typeface="Times New Roman" panose="02020603050405020304" pitchFamily="18" charset="0"/>
              </a:rPr>
              <a:t>S(2)</a:t>
            </a:r>
            <a:r>
              <a:rPr lang="zh-CN" altLang="en-US" b="1" dirty="0">
                <a:latin typeface="Times New Roman" panose="02020603050405020304" pitchFamily="18" charset="0"/>
              </a:rPr>
              <a:t>，</a:t>
            </a:r>
            <a:r>
              <a:rPr lang="en-US" altLang="zh-CN" b="1" dirty="0">
                <a:latin typeface="Times New Roman" panose="02020603050405020304" pitchFamily="18" charset="0"/>
              </a:rPr>
              <a:t>…</a:t>
            </a:r>
            <a:r>
              <a:rPr lang="zh-CN" altLang="en-US" b="1" dirty="0">
                <a:latin typeface="Times New Roman" panose="02020603050405020304" pitchFamily="18" charset="0"/>
              </a:rPr>
              <a:t>表示栈中各项。</a:t>
            </a:r>
            <a:r>
              <a:rPr lang="en-US" altLang="zh-CN" b="1" dirty="0">
                <a:latin typeface="Times New Roman" panose="02020603050405020304" pitchFamily="18" charset="0"/>
              </a:rPr>
              <a:t>R</a:t>
            </a:r>
            <a:r>
              <a:rPr lang="zh-CN" altLang="en-US" b="1" dirty="0">
                <a:latin typeface="Times New Roman" panose="02020603050405020304" pitchFamily="18" charset="0"/>
              </a:rPr>
              <a:t>是以文法符号为值的变量，</a:t>
            </a:r>
            <a:r>
              <a:rPr lang="en-US" altLang="zh-CN" b="1" dirty="0">
                <a:latin typeface="Times New Roman" panose="02020603050405020304" pitchFamily="18" charset="0"/>
              </a:rPr>
              <a:t>a</a:t>
            </a:r>
            <a:r>
              <a:rPr lang="en-US" altLang="zh-CN" b="1" baseline="-25000" dirty="0">
                <a:latin typeface="Times New Roman" panose="02020603050405020304" pitchFamily="18" charset="0"/>
              </a:rPr>
              <a:t>1</a:t>
            </a:r>
            <a:r>
              <a:rPr lang="en-US" altLang="zh-CN" b="1" dirty="0">
                <a:latin typeface="Times New Roman" panose="02020603050405020304" pitchFamily="18" charset="0"/>
              </a:rPr>
              <a:t>a</a:t>
            </a:r>
            <a:r>
              <a:rPr lang="en-US" altLang="zh-CN" b="1" baseline="-25000" dirty="0">
                <a:latin typeface="Times New Roman" panose="02020603050405020304" pitchFamily="18" charset="0"/>
              </a:rPr>
              <a:t>2</a:t>
            </a:r>
            <a:r>
              <a:rPr lang="en-US" altLang="zh-CN" b="1" dirty="0">
                <a:latin typeface="Times New Roman" panose="02020603050405020304" pitchFamily="18" charset="0"/>
              </a:rPr>
              <a:t>…a</a:t>
            </a:r>
            <a:r>
              <a:rPr lang="en-US" altLang="zh-CN" b="1" baseline="-25000" dirty="0">
                <a:latin typeface="Times New Roman" panose="02020603050405020304" pitchFamily="18" charset="0"/>
              </a:rPr>
              <a:t>n</a:t>
            </a:r>
            <a:r>
              <a:rPr lang="en-US" altLang="zh-CN" b="1" dirty="0">
                <a:latin typeface="Times New Roman" panose="02020603050405020304" pitchFamily="18" charset="0"/>
              </a:rPr>
              <a:t>#</a:t>
            </a:r>
            <a:r>
              <a:rPr lang="zh-CN" altLang="en-US" b="1" dirty="0">
                <a:latin typeface="Times New Roman" panose="02020603050405020304" pitchFamily="18" charset="0"/>
              </a:rPr>
              <a:t>是要分析的输入符号串，取任意的名字（如</a:t>
            </a:r>
            <a:r>
              <a:rPr lang="en-US" altLang="zh-CN" b="1" dirty="0">
                <a:latin typeface="Times New Roman" panose="02020603050405020304" pitchFamily="18" charset="0"/>
              </a:rPr>
              <a:t>V</a:t>
            </a:r>
            <a:r>
              <a:rPr lang="zh-CN" altLang="en-US" b="1" dirty="0">
                <a:latin typeface="Times New Roman" panose="02020603050405020304" pitchFamily="18" charset="0"/>
              </a:rPr>
              <a:t>）来代替所有的非终结符。</a:t>
            </a:r>
          </a:p>
        </p:txBody>
      </p:sp>
      <p:sp>
        <p:nvSpPr>
          <p:cNvPr id="619611" name="Text Box 91"/>
          <p:cNvSpPr txBox="1">
            <a:spLocks noChangeArrowheads="1"/>
          </p:cNvSpPr>
          <p:nvPr/>
        </p:nvSpPr>
        <p:spPr bwMode="auto">
          <a:xfrm>
            <a:off x="1784351" y="4332289"/>
            <a:ext cx="4010025" cy="2181225"/>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eaLnBrk="0" hangingPunct="0">
              <a:tabLst>
                <a:tab pos="536575" algn="l"/>
              </a:tabLst>
              <a:defRPr>
                <a:solidFill>
                  <a:schemeClr val="tx1"/>
                </a:solidFill>
                <a:latin typeface="Arial" panose="020B0604020202020204" pitchFamily="34" charset="0"/>
                <a:ea typeface="宋体" panose="02010600030101010101" pitchFamily="2" charset="-122"/>
              </a:defRPr>
            </a:lvl1pPr>
            <a:lvl2pPr marL="2414588" eaLnBrk="0" hangingPunct="0">
              <a:tabLst>
                <a:tab pos="536575" algn="l"/>
              </a:tabLst>
              <a:defRPr>
                <a:solidFill>
                  <a:schemeClr val="tx1"/>
                </a:solidFill>
                <a:latin typeface="Arial" panose="020B0604020202020204" pitchFamily="34" charset="0"/>
                <a:ea typeface="宋体" panose="02010600030101010101" pitchFamily="2" charset="-122"/>
              </a:defRPr>
            </a:lvl2pPr>
            <a:lvl3pPr marL="2593975" eaLnBrk="0" hangingPunct="0">
              <a:tabLst>
                <a:tab pos="536575" algn="l"/>
              </a:tabLst>
              <a:defRPr>
                <a:solidFill>
                  <a:schemeClr val="tx1"/>
                </a:solidFill>
                <a:latin typeface="Arial" panose="020B0604020202020204" pitchFamily="34" charset="0"/>
                <a:ea typeface="宋体" panose="02010600030101010101" pitchFamily="2" charset="-122"/>
              </a:defRPr>
            </a:lvl3pPr>
            <a:lvl4pPr marL="2773363" eaLnBrk="0" hangingPunct="0">
              <a:tabLst>
                <a:tab pos="536575" algn="l"/>
              </a:tabLst>
              <a:defRPr>
                <a:solidFill>
                  <a:schemeClr val="tx1"/>
                </a:solidFill>
                <a:latin typeface="Arial" panose="020B0604020202020204" pitchFamily="34" charset="0"/>
                <a:ea typeface="宋体" panose="02010600030101010101" pitchFamily="2" charset="-122"/>
              </a:defRPr>
            </a:lvl4pPr>
            <a:lvl5pPr marL="2952750" eaLnBrk="0" hangingPunct="0">
              <a:tabLst>
                <a:tab pos="536575" algn="l"/>
              </a:tabLst>
              <a:defRPr>
                <a:solidFill>
                  <a:schemeClr val="tx1"/>
                </a:solidFill>
                <a:latin typeface="Arial" panose="020B0604020202020204" pitchFamily="34" charset="0"/>
                <a:ea typeface="宋体" panose="02010600030101010101" pitchFamily="2" charset="-122"/>
              </a:defRPr>
            </a:lvl5pPr>
            <a:lvl6pPr marL="34099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6pPr>
            <a:lvl7pPr marL="38671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7pPr>
            <a:lvl8pPr marL="43243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8pPr>
            <a:lvl9pPr marL="47815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9pPr>
          </a:lstStyle>
          <a:p>
            <a:pPr algn="just">
              <a:lnSpc>
                <a:spcPct val="120000"/>
              </a:lnSpc>
              <a:defRPr/>
            </a:pP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3</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 此时，最左素短语尾</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S(j)</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已在符号栈</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栈顶，然后再回头在栈中找最</a:t>
            </a:r>
          </a:p>
          <a:p>
            <a:pPr algn="just">
              <a:lnSpc>
                <a:spcPct val="120000"/>
              </a:lnSpc>
              <a:defRPr/>
            </a:pP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        左素短语的首符号</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a:t>
            </a:r>
            <a:r>
              <a:rPr lang="en-US" altLang="zh-CN" b="1" dirty="0" err="1">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i</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，直至找到第一个关系</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S(i-1)·&lt;S(</a:t>
            </a:r>
            <a:r>
              <a:rPr lang="en-US" altLang="zh-CN" b="1" dirty="0" err="1">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i</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为止</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这时符号</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a:t>
            </a:r>
            <a:r>
              <a:rPr lang="en-US" altLang="zh-CN" b="1" dirty="0" err="1">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i</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是最左素短语头（可能会包含非终结符）。</a:t>
            </a:r>
            <a:r>
              <a:rPr lang="zh-CN" altLang="en-US" sz="2300" b="1" dirty="0">
                <a:solidFill>
                  <a:srgbClr val="011893"/>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 </a:t>
            </a:r>
            <a:r>
              <a:rPr lang="zh-CN" altLang="en-US" sz="2400" b="1" dirty="0">
                <a:solidFill>
                  <a:srgbClr val="011893"/>
                </a:solidFill>
                <a:effectLst>
                  <a:outerShdw blurRad="38100" dist="38100" dir="2700000" algn="tl">
                    <a:srgbClr val="000000"/>
                  </a:outerShdw>
                </a:effectLst>
                <a:latin typeface="黑体" panose="02010609060101010101" pitchFamily="49" charset="-122"/>
                <a:ea typeface="黑体" panose="02010609060101010101" pitchFamily="49" charset="-122"/>
                <a:cs typeface="Arial" panose="020B0604020202020204" pitchFamily="34" charset="0"/>
              </a:rPr>
              <a:t>     </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196371832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0547"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20548"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2631755099"/>
                    </a:ext>
                  </a:extLst>
                </a:gridCol>
                <a:gridCol w="704850">
                  <a:extLst>
                    <a:ext uri="{9D8B030D-6E8A-4147-A177-3AD203B41FA5}">
                      <a16:colId xmlns:a16="http://schemas.microsoft.com/office/drawing/2014/main" val="1399170624"/>
                    </a:ext>
                  </a:extLst>
                </a:gridCol>
                <a:gridCol w="1016000">
                  <a:extLst>
                    <a:ext uri="{9D8B030D-6E8A-4147-A177-3AD203B41FA5}">
                      <a16:colId xmlns:a16="http://schemas.microsoft.com/office/drawing/2014/main" val="2560605609"/>
                    </a:ext>
                  </a:extLst>
                </a:gridCol>
                <a:gridCol w="1425575">
                  <a:extLst>
                    <a:ext uri="{9D8B030D-6E8A-4147-A177-3AD203B41FA5}">
                      <a16:colId xmlns:a16="http://schemas.microsoft.com/office/drawing/2014/main" val="2230114051"/>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8099969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6067675"/>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79609256"/>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8213147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37992909"/>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30411695"/>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88779806"/>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721573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14224463"/>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56170080"/>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82798688"/>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8844179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32841379"/>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645437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33179857"/>
                  </a:ext>
                </a:extLst>
              </a:tr>
            </a:tbl>
          </a:graphicData>
        </a:graphic>
      </p:graphicFrame>
      <p:grpSp>
        <p:nvGrpSpPr>
          <p:cNvPr id="53334" name="Group 86"/>
          <p:cNvGrpSpPr>
            <a:grpSpLocks/>
          </p:cNvGrpSpPr>
          <p:nvPr/>
        </p:nvGrpSpPr>
        <p:grpSpPr bwMode="auto">
          <a:xfrm>
            <a:off x="7585075" y="4656138"/>
            <a:ext cx="438150" cy="762000"/>
            <a:chOff x="2653" y="2546"/>
            <a:chExt cx="276" cy="480"/>
          </a:xfrm>
        </p:grpSpPr>
        <p:sp>
          <p:nvSpPr>
            <p:cNvPr id="620631"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20632"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53335" name="Rectangle 89"/>
          <p:cNvSpPr>
            <a:spLocks noChangeArrowheads="1"/>
          </p:cNvSpPr>
          <p:nvPr/>
        </p:nvSpPr>
        <p:spPr bwMode="auto">
          <a:xfrm>
            <a:off x="1901825" y="1473200"/>
            <a:ext cx="4014788" cy="2592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30000"/>
              </a:lnSpc>
            </a:pPr>
            <a:r>
              <a:rPr lang="zh-CN" altLang="en-US" b="1" dirty="0">
                <a:solidFill>
                  <a:srgbClr val="FF0000"/>
                </a:solidFill>
                <a:latin typeface="Times New Roman" panose="02020603050405020304" pitchFamily="18" charset="0"/>
              </a:rPr>
              <a:t>分析的思想</a:t>
            </a:r>
            <a:r>
              <a:rPr lang="en-US" altLang="zh-CN" b="1" dirty="0">
                <a:solidFill>
                  <a:srgbClr val="FF0000"/>
                </a:solidFill>
                <a:latin typeface="Times New Roman" panose="02020603050405020304" pitchFamily="18" charset="0"/>
              </a:rPr>
              <a:t>——</a:t>
            </a:r>
          </a:p>
          <a:p>
            <a:pPr algn="just" eaLnBrk="1" hangingPunct="1">
              <a:lnSpc>
                <a:spcPct val="130000"/>
              </a:lnSpc>
            </a:pPr>
            <a:r>
              <a:rPr lang="zh-CN" altLang="en-US" b="1" dirty="0">
                <a:latin typeface="Times New Roman" panose="02020603050405020304" pitchFamily="18" charset="0"/>
              </a:rPr>
              <a:t>设</a:t>
            </a:r>
            <a:r>
              <a:rPr lang="en-US" altLang="zh-CN" b="1" dirty="0">
                <a:latin typeface="Times New Roman" panose="02020603050405020304" pitchFamily="18" charset="0"/>
              </a:rPr>
              <a:t>S</a:t>
            </a:r>
            <a:r>
              <a:rPr lang="zh-CN" altLang="en-US" b="1" dirty="0">
                <a:latin typeface="Times New Roman" panose="02020603050405020304" pitchFamily="18" charset="0"/>
              </a:rPr>
              <a:t>为符号栈，用于存放文法符号，其指示器为</a:t>
            </a:r>
            <a:r>
              <a:rPr lang="en-US" altLang="zh-CN" b="1" dirty="0" err="1">
                <a:latin typeface="Times New Roman" panose="02020603050405020304" pitchFamily="18" charset="0"/>
              </a:rPr>
              <a:t>i</a:t>
            </a:r>
            <a:r>
              <a:rPr lang="zh-CN" altLang="en-US" b="1" dirty="0">
                <a:latin typeface="Times New Roman" panose="02020603050405020304" pitchFamily="18" charset="0"/>
              </a:rPr>
              <a:t>，并用</a:t>
            </a:r>
            <a:r>
              <a:rPr lang="en-US" altLang="zh-CN" b="1" dirty="0">
                <a:latin typeface="Times New Roman" panose="02020603050405020304" pitchFamily="18" charset="0"/>
              </a:rPr>
              <a:t>S(1)</a:t>
            </a:r>
            <a:r>
              <a:rPr lang="zh-CN" altLang="en-US" b="1" dirty="0">
                <a:latin typeface="Times New Roman" panose="02020603050405020304" pitchFamily="18" charset="0"/>
              </a:rPr>
              <a:t>，</a:t>
            </a:r>
            <a:r>
              <a:rPr lang="en-US" altLang="zh-CN" b="1" dirty="0">
                <a:latin typeface="Times New Roman" panose="02020603050405020304" pitchFamily="18" charset="0"/>
              </a:rPr>
              <a:t>S(2)</a:t>
            </a:r>
            <a:r>
              <a:rPr lang="zh-CN" altLang="en-US" b="1" dirty="0">
                <a:latin typeface="Times New Roman" panose="02020603050405020304" pitchFamily="18" charset="0"/>
              </a:rPr>
              <a:t>，</a:t>
            </a:r>
            <a:r>
              <a:rPr lang="en-US" altLang="zh-CN" b="1" dirty="0">
                <a:latin typeface="Times New Roman" panose="02020603050405020304" pitchFamily="18" charset="0"/>
              </a:rPr>
              <a:t>…</a:t>
            </a:r>
            <a:r>
              <a:rPr lang="zh-CN" altLang="en-US" b="1" dirty="0">
                <a:latin typeface="Times New Roman" panose="02020603050405020304" pitchFamily="18" charset="0"/>
              </a:rPr>
              <a:t>表示栈中各项。</a:t>
            </a:r>
            <a:r>
              <a:rPr lang="en-US" altLang="zh-CN" b="1" dirty="0">
                <a:latin typeface="Times New Roman" panose="02020603050405020304" pitchFamily="18" charset="0"/>
              </a:rPr>
              <a:t>R</a:t>
            </a:r>
            <a:r>
              <a:rPr lang="zh-CN" altLang="en-US" b="1" dirty="0">
                <a:latin typeface="Times New Roman" panose="02020603050405020304" pitchFamily="18" charset="0"/>
              </a:rPr>
              <a:t>是以文法符号为值的变量，</a:t>
            </a:r>
            <a:r>
              <a:rPr lang="en-US" altLang="zh-CN" b="1" dirty="0">
                <a:latin typeface="Times New Roman" panose="02020603050405020304" pitchFamily="18" charset="0"/>
              </a:rPr>
              <a:t>a</a:t>
            </a:r>
            <a:r>
              <a:rPr lang="en-US" altLang="zh-CN" b="1" baseline="-25000" dirty="0">
                <a:latin typeface="Times New Roman" panose="02020603050405020304" pitchFamily="18" charset="0"/>
              </a:rPr>
              <a:t>1</a:t>
            </a:r>
            <a:r>
              <a:rPr lang="en-US" altLang="zh-CN" b="1" dirty="0">
                <a:latin typeface="Times New Roman" panose="02020603050405020304" pitchFamily="18" charset="0"/>
              </a:rPr>
              <a:t>a</a:t>
            </a:r>
            <a:r>
              <a:rPr lang="en-US" altLang="zh-CN" b="1" baseline="-25000" dirty="0">
                <a:latin typeface="Times New Roman" panose="02020603050405020304" pitchFamily="18" charset="0"/>
              </a:rPr>
              <a:t>2</a:t>
            </a:r>
            <a:r>
              <a:rPr lang="en-US" altLang="zh-CN" b="1" dirty="0">
                <a:latin typeface="Times New Roman" panose="02020603050405020304" pitchFamily="18" charset="0"/>
              </a:rPr>
              <a:t>…a</a:t>
            </a:r>
            <a:r>
              <a:rPr lang="en-US" altLang="zh-CN" b="1" baseline="-25000" dirty="0">
                <a:latin typeface="Times New Roman" panose="02020603050405020304" pitchFamily="18" charset="0"/>
              </a:rPr>
              <a:t>n</a:t>
            </a:r>
            <a:r>
              <a:rPr lang="en-US" altLang="zh-CN" b="1" dirty="0">
                <a:latin typeface="Times New Roman" panose="02020603050405020304" pitchFamily="18" charset="0"/>
              </a:rPr>
              <a:t>#</a:t>
            </a:r>
            <a:r>
              <a:rPr lang="zh-CN" altLang="en-US" b="1" dirty="0">
                <a:latin typeface="Times New Roman" panose="02020603050405020304" pitchFamily="18" charset="0"/>
              </a:rPr>
              <a:t>是要分析的输入符号串，取任意的名字（如</a:t>
            </a:r>
            <a:r>
              <a:rPr lang="en-US" altLang="zh-CN" b="1" dirty="0">
                <a:latin typeface="Times New Roman" panose="02020603050405020304" pitchFamily="18" charset="0"/>
              </a:rPr>
              <a:t>V</a:t>
            </a:r>
            <a:r>
              <a:rPr lang="zh-CN" altLang="en-US" b="1" dirty="0">
                <a:latin typeface="Times New Roman" panose="02020603050405020304" pitchFamily="18" charset="0"/>
              </a:rPr>
              <a:t>）来代替所有的非终结符。</a:t>
            </a:r>
          </a:p>
        </p:txBody>
      </p:sp>
      <p:sp>
        <p:nvSpPr>
          <p:cNvPr id="620635" name="Text Box 91"/>
          <p:cNvSpPr txBox="1">
            <a:spLocks noChangeArrowheads="1"/>
          </p:cNvSpPr>
          <p:nvPr/>
        </p:nvSpPr>
        <p:spPr bwMode="auto">
          <a:xfrm>
            <a:off x="1965325" y="4173539"/>
            <a:ext cx="3803650" cy="2128837"/>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eaLnBrk="0" hangingPunct="0">
              <a:tabLst>
                <a:tab pos="536575" algn="l"/>
              </a:tabLst>
              <a:defRPr>
                <a:solidFill>
                  <a:schemeClr val="tx1"/>
                </a:solidFill>
                <a:latin typeface="Arial" panose="020B0604020202020204" pitchFamily="34" charset="0"/>
                <a:ea typeface="宋体" panose="02010600030101010101" pitchFamily="2" charset="-122"/>
              </a:defRPr>
            </a:lvl1pPr>
            <a:lvl2pPr marL="2414588" eaLnBrk="0" hangingPunct="0">
              <a:tabLst>
                <a:tab pos="536575" algn="l"/>
              </a:tabLst>
              <a:defRPr>
                <a:solidFill>
                  <a:schemeClr val="tx1"/>
                </a:solidFill>
                <a:latin typeface="Arial" panose="020B0604020202020204" pitchFamily="34" charset="0"/>
                <a:ea typeface="宋体" panose="02010600030101010101" pitchFamily="2" charset="-122"/>
              </a:defRPr>
            </a:lvl2pPr>
            <a:lvl3pPr marL="2593975" eaLnBrk="0" hangingPunct="0">
              <a:tabLst>
                <a:tab pos="536575" algn="l"/>
              </a:tabLst>
              <a:defRPr>
                <a:solidFill>
                  <a:schemeClr val="tx1"/>
                </a:solidFill>
                <a:latin typeface="Arial" panose="020B0604020202020204" pitchFamily="34" charset="0"/>
                <a:ea typeface="宋体" panose="02010600030101010101" pitchFamily="2" charset="-122"/>
              </a:defRPr>
            </a:lvl3pPr>
            <a:lvl4pPr marL="2773363" eaLnBrk="0" hangingPunct="0">
              <a:tabLst>
                <a:tab pos="536575" algn="l"/>
              </a:tabLst>
              <a:defRPr>
                <a:solidFill>
                  <a:schemeClr val="tx1"/>
                </a:solidFill>
                <a:latin typeface="Arial" panose="020B0604020202020204" pitchFamily="34" charset="0"/>
                <a:ea typeface="宋体" panose="02010600030101010101" pitchFamily="2" charset="-122"/>
              </a:defRPr>
            </a:lvl4pPr>
            <a:lvl5pPr marL="2952750" eaLnBrk="0" hangingPunct="0">
              <a:tabLst>
                <a:tab pos="536575" algn="l"/>
              </a:tabLst>
              <a:defRPr>
                <a:solidFill>
                  <a:schemeClr val="tx1"/>
                </a:solidFill>
                <a:latin typeface="Arial" panose="020B0604020202020204" pitchFamily="34" charset="0"/>
                <a:ea typeface="宋体" panose="02010600030101010101" pitchFamily="2" charset="-122"/>
              </a:defRPr>
            </a:lvl5pPr>
            <a:lvl6pPr marL="34099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6pPr>
            <a:lvl7pPr marL="38671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7pPr>
            <a:lvl8pPr marL="43243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8pPr>
            <a:lvl9pPr marL="47815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9pPr>
          </a:lstStyle>
          <a:p>
            <a:pPr algn="just">
              <a:lnSpc>
                <a:spcPct val="120000"/>
              </a:lnSpc>
              <a:spcAft>
                <a:spcPct val="20000"/>
              </a:spcAft>
              <a:defRPr/>
            </a:pP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4</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 最左素短语就是</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a:t>
            </a:r>
            <a:r>
              <a:rPr lang="en-US" altLang="zh-CN" b="1" dirty="0" err="1">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i</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)…S(j)</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（前后可能会有非终结符），此时调语义处理程序并同时用一个非终结符</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V</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来代替</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a:t>
            </a:r>
            <a:r>
              <a:rPr lang="en-US" altLang="zh-CN" b="1" dirty="0" err="1">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i</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)…S(j)</a:t>
            </a:r>
            <a:endPar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endParaRPr>
          </a:p>
          <a:p>
            <a:pPr algn="just">
              <a:lnSpc>
                <a:spcPct val="120000"/>
              </a:lnSpc>
              <a:spcAft>
                <a:spcPct val="20000"/>
              </a:spcAft>
              <a:defRPr/>
            </a:pP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5</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 重复上述过程，直到</a:t>
            </a:r>
            <a:r>
              <a:rPr lang="en-US" altLang="zh-CN" b="1" dirty="0" err="1">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i</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=2</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和</a:t>
            </a:r>
            <a:r>
              <a:rPr lang="en-US" altLang="zh-CN"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R=# </a:t>
            </a:r>
            <a:r>
              <a:rPr lang="zh-CN" altLang="en-US" b="1" dirty="0">
                <a:solidFill>
                  <a:srgbClr val="011893"/>
                </a:solidFill>
                <a:effectLst>
                  <a:outerShdw blurRad="38100" dist="38100" dir="2700000" algn="tl">
                    <a:srgbClr val="000000"/>
                  </a:outerShdw>
                </a:effectLst>
                <a:latin typeface="Times New Roman" panose="02020603050405020304" pitchFamily="18" charset="0"/>
                <a:cs typeface="Arial" panose="020B0604020202020204" pitchFamily="34" charset="0"/>
              </a:rPr>
              <a:t>为止</a:t>
            </a: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16049855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1571" name="Rectangle 3"/>
          <p:cNvSpPr>
            <a:spLocks noChangeArrowheads="1"/>
          </p:cNvSpPr>
          <p:nvPr/>
        </p:nvSpPr>
        <p:spPr bwMode="auto">
          <a:xfrm>
            <a:off x="1806576" y="598488"/>
            <a:ext cx="4264025"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effectLst>
                  <a:outerShdw blurRad="38100" dist="38100" dir="2700000" algn="tl">
                    <a:srgbClr val="000000"/>
                  </a:outerShdw>
                </a:effectLst>
                <a:latin typeface="Times New Roman" panose="02020603050405020304" pitchFamily="18" charset="0"/>
                <a:ea typeface="黑体" panose="02010609060101010101" pitchFamily="49" charset="-122"/>
              </a:rPr>
              <a:t>三、算符优先分析过程</a:t>
            </a:r>
          </a:p>
        </p:txBody>
      </p:sp>
      <p:graphicFrame>
        <p:nvGraphicFramePr>
          <p:cNvPr id="621572" name="Group 4"/>
          <p:cNvGraphicFramePr>
            <a:graphicFrameLocks noGrp="1"/>
          </p:cNvGraphicFramePr>
          <p:nvPr/>
        </p:nvGraphicFramePr>
        <p:xfrm>
          <a:off x="6134100" y="912813"/>
          <a:ext cx="4433888" cy="5486400"/>
        </p:xfrm>
        <a:graphic>
          <a:graphicData uri="http://schemas.openxmlformats.org/drawingml/2006/table">
            <a:tbl>
              <a:tblPr/>
              <a:tblGrid>
                <a:gridCol w="1287463">
                  <a:extLst>
                    <a:ext uri="{9D8B030D-6E8A-4147-A177-3AD203B41FA5}">
                      <a16:colId xmlns:a16="http://schemas.microsoft.com/office/drawing/2014/main" val="1717946012"/>
                    </a:ext>
                  </a:extLst>
                </a:gridCol>
                <a:gridCol w="704850">
                  <a:extLst>
                    <a:ext uri="{9D8B030D-6E8A-4147-A177-3AD203B41FA5}">
                      <a16:colId xmlns:a16="http://schemas.microsoft.com/office/drawing/2014/main" val="1536256077"/>
                    </a:ext>
                  </a:extLst>
                </a:gridCol>
                <a:gridCol w="1016000">
                  <a:extLst>
                    <a:ext uri="{9D8B030D-6E8A-4147-A177-3AD203B41FA5}">
                      <a16:colId xmlns:a16="http://schemas.microsoft.com/office/drawing/2014/main" val="4204069997"/>
                    </a:ext>
                  </a:extLst>
                </a:gridCol>
                <a:gridCol w="1425575">
                  <a:extLst>
                    <a:ext uri="{9D8B030D-6E8A-4147-A177-3AD203B41FA5}">
                      <a16:colId xmlns:a16="http://schemas.microsoft.com/office/drawing/2014/main" val="1723985478"/>
                    </a:ext>
                  </a:extLst>
                </a:gridCol>
              </a:tblGrid>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符号栈</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关系</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输入串</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最左素短语</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21691135"/>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36973393"/>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94807941"/>
                  </a:ext>
                </a:extLst>
              </a:tr>
              <a:tr h="311150">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21664732"/>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18584147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25652212"/>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 *(i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73301847"/>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0484611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rPr>
                        <a:t>&lt;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29728949"/>
                  </a:ext>
                </a:extLst>
              </a:tr>
              <a:tr h="33972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*(V+i</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i</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50112604"/>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30342176"/>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22784681"/>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25245468"/>
                  </a:ext>
                </a:extLst>
              </a:tr>
              <a:tr h="269875">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 V *V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&gt;</a:t>
                      </a: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Arial" panose="020B0604020202020204" pitchFamily="34" charset="0"/>
                          <a:ea typeface="宋体" panose="02010600030101010101" pitchFamily="2" charset="-122"/>
                          <a:cs typeface="Arial" panose="020B0604020202020204" pitchFamily="34" charset="0"/>
                        </a:rPr>
                        <a:t>·</a:t>
                      </a:r>
                      <a:endPar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cs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V*V</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62472977"/>
                  </a:ext>
                </a:extLst>
              </a:tr>
              <a:tr h="271463">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#V</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r>
                        <a:rPr kumimoji="0" lang="en-US" altLang="zh-CN"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hlink"/>
                        </a:buClr>
                        <a:buSzPct val="70000"/>
                        <a:buFont typeface="Wingdings" panose="05000000000000000000" pitchFamily="2" charset="2"/>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spcBef>
                          <a:spcPct val="20000"/>
                        </a:spcBef>
                        <a:buClr>
                          <a:schemeClr val="hlink"/>
                        </a:buClr>
                        <a:buSzPct val="70000"/>
                        <a:buFont typeface="Wingdings" panose="05000000000000000000" pitchFamily="2" charset="2"/>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spcBef>
                          <a:spcPct val="20000"/>
                        </a:spcBef>
                        <a:buClr>
                          <a:schemeClr val="hlink"/>
                        </a:buClr>
                        <a:buSzPct val="70000"/>
                        <a:buFont typeface="Wingdings" panose="05000000000000000000" pitchFamily="2" charset="2"/>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spcBef>
                          <a:spcPct val="20000"/>
                        </a:spcBef>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fontAlgn="base">
                        <a:spcBef>
                          <a:spcPct val="20000"/>
                        </a:spcBef>
                        <a:spcAft>
                          <a:spcPct val="0"/>
                        </a:spcAft>
                        <a:buClr>
                          <a:schemeClr val="hlink"/>
                        </a:buClr>
                        <a:buSzPct val="70000"/>
                        <a:buFont typeface="Wingdings" panose="05000000000000000000" pitchFamily="2" charset="2"/>
                        <a:defRPr>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anose="05000000000000000000" pitchFamily="2" charset="2"/>
                        <a:buNone/>
                        <a:tabLst/>
                      </a:pPr>
                      <a:endParaRPr kumimoji="0" lang="zh-CN" altLang="en-US" sz="1800" b="1" i="0" u="none" strike="noStrike" cap="none" normalizeH="0" baseline="0" smtClean="0">
                        <a:ln>
                          <a:noFill/>
                        </a:ln>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20164765"/>
                  </a:ext>
                </a:extLst>
              </a:tr>
            </a:tbl>
          </a:graphicData>
        </a:graphic>
      </p:graphicFrame>
      <p:grpSp>
        <p:nvGrpSpPr>
          <p:cNvPr id="54358" name="Group 86"/>
          <p:cNvGrpSpPr>
            <a:grpSpLocks/>
          </p:cNvGrpSpPr>
          <p:nvPr/>
        </p:nvGrpSpPr>
        <p:grpSpPr bwMode="auto">
          <a:xfrm>
            <a:off x="7585075" y="4656138"/>
            <a:ext cx="438150" cy="762000"/>
            <a:chOff x="2653" y="2546"/>
            <a:chExt cx="276" cy="480"/>
          </a:xfrm>
        </p:grpSpPr>
        <p:sp>
          <p:nvSpPr>
            <p:cNvPr id="621655" name="Text Box 87"/>
            <p:cNvSpPr txBox="1">
              <a:spLocks noChangeArrowheads="1"/>
            </p:cNvSpPr>
            <p:nvPr/>
          </p:nvSpPr>
          <p:spPr bwMode="auto">
            <a:xfrm>
              <a:off x="2653" y="2707"/>
              <a:ext cx="27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spcBef>
                  <a:spcPct val="50000"/>
                </a:spcBef>
                <a:defRPr/>
              </a:pPr>
              <a:r>
                <a:rPr lang="en-US" altLang="zh-CN" sz="2400">
                  <a:effectLst>
                    <a:outerShdw blurRad="38100" dist="38100" dir="2700000" algn="tl">
                      <a:srgbClr val="000000"/>
                    </a:outerShdw>
                  </a:effectLst>
                </a:rPr>
                <a:t>=</a:t>
              </a:r>
            </a:p>
          </p:txBody>
        </p:sp>
        <p:sp>
          <p:nvSpPr>
            <p:cNvPr id="621656" name="Rectangle 88"/>
            <p:cNvSpPr>
              <a:spLocks noChangeArrowheads="1"/>
            </p:cNvSpPr>
            <p:nvPr/>
          </p:nvSpPr>
          <p:spPr bwMode="auto">
            <a:xfrm>
              <a:off x="2666" y="2546"/>
              <a:ext cx="214" cy="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spcBef>
                  <a:spcPct val="50000"/>
                </a:spcBef>
                <a:defRPr/>
              </a:pPr>
              <a:r>
                <a:rPr lang="en-US" altLang="zh-CN" sz="4400">
                  <a:effectLst>
                    <a:outerShdw blurRad="38100" dist="38100" dir="2700000" algn="tl">
                      <a:srgbClr val="000000"/>
                    </a:outerShdw>
                  </a:effectLst>
                </a:rPr>
                <a:t>·</a:t>
              </a:r>
            </a:p>
          </p:txBody>
        </p:sp>
      </p:grpSp>
      <p:sp>
        <p:nvSpPr>
          <p:cNvPr id="621659" name="Text Box 91"/>
          <p:cNvSpPr txBox="1">
            <a:spLocks noChangeArrowheads="1"/>
          </p:cNvSpPr>
          <p:nvPr/>
        </p:nvSpPr>
        <p:spPr bwMode="auto">
          <a:xfrm>
            <a:off x="1733551" y="1829496"/>
            <a:ext cx="3894137" cy="3539430"/>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eaLnBrk="0" hangingPunct="0">
              <a:tabLst>
                <a:tab pos="536575" algn="l"/>
              </a:tabLst>
              <a:defRPr>
                <a:solidFill>
                  <a:schemeClr val="tx1"/>
                </a:solidFill>
                <a:latin typeface="Arial" panose="020B0604020202020204" pitchFamily="34" charset="0"/>
                <a:ea typeface="宋体" panose="02010600030101010101" pitchFamily="2" charset="-122"/>
              </a:defRPr>
            </a:lvl1pPr>
            <a:lvl2pPr marL="2414588" eaLnBrk="0" hangingPunct="0">
              <a:tabLst>
                <a:tab pos="536575" algn="l"/>
              </a:tabLst>
              <a:defRPr>
                <a:solidFill>
                  <a:schemeClr val="tx1"/>
                </a:solidFill>
                <a:latin typeface="Arial" panose="020B0604020202020204" pitchFamily="34" charset="0"/>
                <a:ea typeface="宋体" panose="02010600030101010101" pitchFamily="2" charset="-122"/>
              </a:defRPr>
            </a:lvl2pPr>
            <a:lvl3pPr marL="2593975" eaLnBrk="0" hangingPunct="0">
              <a:tabLst>
                <a:tab pos="536575" algn="l"/>
              </a:tabLst>
              <a:defRPr>
                <a:solidFill>
                  <a:schemeClr val="tx1"/>
                </a:solidFill>
                <a:latin typeface="Arial" panose="020B0604020202020204" pitchFamily="34" charset="0"/>
                <a:ea typeface="宋体" panose="02010600030101010101" pitchFamily="2" charset="-122"/>
              </a:defRPr>
            </a:lvl3pPr>
            <a:lvl4pPr marL="2773363" eaLnBrk="0" hangingPunct="0">
              <a:tabLst>
                <a:tab pos="536575" algn="l"/>
              </a:tabLst>
              <a:defRPr>
                <a:solidFill>
                  <a:schemeClr val="tx1"/>
                </a:solidFill>
                <a:latin typeface="Arial" panose="020B0604020202020204" pitchFamily="34" charset="0"/>
                <a:ea typeface="宋体" panose="02010600030101010101" pitchFamily="2" charset="-122"/>
              </a:defRPr>
            </a:lvl4pPr>
            <a:lvl5pPr marL="2952750" eaLnBrk="0" hangingPunct="0">
              <a:tabLst>
                <a:tab pos="536575" algn="l"/>
              </a:tabLst>
              <a:defRPr>
                <a:solidFill>
                  <a:schemeClr val="tx1"/>
                </a:solidFill>
                <a:latin typeface="Arial" panose="020B0604020202020204" pitchFamily="34" charset="0"/>
                <a:ea typeface="宋体" panose="02010600030101010101" pitchFamily="2" charset="-122"/>
              </a:defRPr>
            </a:lvl5pPr>
            <a:lvl6pPr marL="34099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6pPr>
            <a:lvl7pPr marL="38671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7pPr>
            <a:lvl8pPr marL="43243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8pPr>
            <a:lvl9pPr marL="478155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9pPr>
          </a:lstStyle>
          <a:p>
            <a:pPr algn="just" eaLnBrk="1" hangingPunct="1">
              <a:lnSpc>
                <a:spcPct val="135000"/>
              </a:lnSpc>
              <a:spcBef>
                <a:spcPct val="100000"/>
              </a:spcBef>
              <a:defRPr/>
            </a:pPr>
            <a:r>
              <a:rPr kumimoji="1" lang="zh-CN" altLang="en-US" sz="2000" b="1" dirty="0">
                <a:solidFill>
                  <a:srgbClr val="C00000"/>
                </a:solidFill>
                <a:effectLst>
                  <a:outerShdw blurRad="38100" dist="38100" dir="2700000" algn="tl">
                    <a:srgbClr val="000000"/>
                  </a:outerShdw>
                </a:effectLst>
                <a:latin typeface="宋体" panose="02010600030101010101" pitchFamily="2" charset="-122"/>
                <a:ea typeface="楷体_GB2312" pitchFamily="49" charset="-122"/>
                <a:cs typeface="Arial" panose="020B0604020202020204" pitchFamily="34" charset="0"/>
              </a:rPr>
              <a:t>算符优先分析优点</a:t>
            </a:r>
            <a:r>
              <a:rPr kumimoji="1" lang="en-US" altLang="zh-CN" sz="2000" b="1" dirty="0">
                <a:solidFill>
                  <a:srgbClr val="C00000"/>
                </a:solidFill>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a:t>
            </a:r>
            <a:endParaRPr kumimoji="1" lang="en-US" altLang="zh-CN" sz="2000" b="1" dirty="0">
              <a:solidFill>
                <a:srgbClr val="C00000"/>
              </a:solidFill>
              <a:effectLst>
                <a:outerShdw blurRad="38100" dist="38100" dir="2700000" algn="tl">
                  <a:srgbClr val="000000"/>
                </a:outerShdw>
              </a:effectLst>
              <a:latin typeface="宋体" panose="02010600030101010101" pitchFamily="2" charset="-122"/>
              <a:ea typeface="楷体_GB2312" pitchFamily="49" charset="-122"/>
              <a:cs typeface="Arial" panose="020B0604020202020204" pitchFamily="34" charset="0"/>
            </a:endParaRPr>
          </a:p>
          <a:p>
            <a:pPr algn="just">
              <a:lnSpc>
                <a:spcPct val="135000"/>
              </a:lnSpc>
              <a:spcAft>
                <a:spcPct val="20000"/>
              </a:spcAft>
              <a:defRPr/>
            </a:pPr>
            <a:r>
              <a:rPr kumimoji="1" lang="en-US" altLang="zh-CN" sz="2000" b="1" dirty="0">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1</a:t>
            </a:r>
            <a:r>
              <a:rPr kumimoji="1" lang="zh-CN" altLang="en-US" sz="2000" b="1" dirty="0">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、算符优先分析是在终结符号之间建立优先关系，所以算符</a:t>
            </a:r>
          </a:p>
          <a:p>
            <a:pPr algn="just">
              <a:lnSpc>
                <a:spcPct val="135000"/>
              </a:lnSpc>
              <a:spcAft>
                <a:spcPct val="20000"/>
              </a:spcAft>
              <a:defRPr/>
            </a:pPr>
            <a:r>
              <a:rPr kumimoji="1" lang="zh-CN" altLang="en-US" sz="2000" b="1" dirty="0">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       优先分析比简单优先分析优先关系矩阵体积小，节省存贮空间；</a:t>
            </a:r>
          </a:p>
          <a:p>
            <a:pPr algn="just">
              <a:lnSpc>
                <a:spcPct val="135000"/>
              </a:lnSpc>
              <a:spcAft>
                <a:spcPct val="20000"/>
              </a:spcAft>
              <a:defRPr/>
            </a:pPr>
            <a:r>
              <a:rPr kumimoji="1" lang="en-US" altLang="zh-CN" sz="2000" b="1" dirty="0">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2</a:t>
            </a:r>
            <a:r>
              <a:rPr kumimoji="1" lang="zh-CN" altLang="en-US" sz="2000" b="1" dirty="0">
                <a:effectLst>
                  <a:outerShdw blurRad="38100" dist="38100" dir="2700000" algn="tl">
                    <a:srgbClr val="000000"/>
                  </a:outerShdw>
                </a:effectLst>
                <a:latin typeface="Times New Roman" panose="02020603050405020304" pitchFamily="18" charset="0"/>
                <a:ea typeface="楷体_GB2312" pitchFamily="49" charset="-122"/>
                <a:cs typeface="Arial" panose="020B0604020202020204" pitchFamily="34" charset="0"/>
              </a:rPr>
              <a:t>、算符优先分析不对规则归约，因此功效更高。</a:t>
            </a:r>
          </a:p>
        </p:txBody>
      </p:sp>
      <p:sp>
        <p:nvSpPr>
          <p:cNvPr id="9"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7058601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179" name="Rectangle 3"/>
          <p:cNvSpPr>
            <a:spLocks noChangeArrowheads="1"/>
          </p:cNvSpPr>
          <p:nvPr/>
        </p:nvSpPr>
        <p:spPr bwMode="auto">
          <a:xfrm>
            <a:off x="1806576" y="598488"/>
            <a:ext cx="4716356"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一、算符优先关系的定义</a:t>
            </a:r>
          </a:p>
        </p:txBody>
      </p:sp>
      <p:sp>
        <p:nvSpPr>
          <p:cNvPr id="562180" name="Rectangle 4"/>
          <p:cNvSpPr>
            <a:spLocks noChangeArrowheads="1"/>
          </p:cNvSpPr>
          <p:nvPr/>
        </p:nvSpPr>
        <p:spPr bwMode="auto">
          <a:xfrm>
            <a:off x="1928814" y="1363663"/>
            <a:ext cx="8491537" cy="1604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5000"/>
              </a:lnSpc>
              <a:buFont typeface="Arial" panose="020B0604020202020204" pitchFamily="34" charset="0"/>
              <a:buNone/>
              <a:defRPr/>
            </a:pPr>
            <a:r>
              <a:rPr lang="en-US" altLang="zh-CN" sz="2400" b="1" dirty="0">
                <a:solidFill>
                  <a:srgbClr val="011893"/>
                </a:solidFill>
                <a:latin typeface="Times New Roman" panose="02020603050405020304" pitchFamily="18" charset="0"/>
              </a:rPr>
              <a:t>1</a:t>
            </a:r>
            <a:r>
              <a:rPr lang="zh-CN" altLang="en-US" sz="2400" b="1" dirty="0">
                <a:solidFill>
                  <a:srgbClr val="011893"/>
                </a:solidFill>
                <a:latin typeface="Times New Roman" panose="02020603050405020304" pitchFamily="18" charset="0"/>
              </a:rPr>
              <a:t>、算符优先关系</a:t>
            </a:r>
          </a:p>
          <a:p>
            <a:pPr algn="just" eaLnBrk="1" hangingPunct="1">
              <a:lnSpc>
                <a:spcPct val="155000"/>
              </a:lnSpc>
              <a:buFont typeface="Arial" panose="020B0604020202020204" pitchFamily="34" charset="0"/>
              <a:buNone/>
              <a:defRPr/>
            </a:pPr>
            <a:r>
              <a:rPr lang="zh-CN" altLang="en-US" sz="2000" b="1" dirty="0"/>
              <a:t>       只需要对文法的终结符号集中任意两个符号之间的优先关系比较，这种优先关系称算符优先关系 。</a:t>
            </a:r>
          </a:p>
        </p:txBody>
      </p:sp>
      <p:sp>
        <p:nvSpPr>
          <p:cNvPr id="562181" name="Text Box 5"/>
          <p:cNvSpPr txBox="1">
            <a:spLocks noChangeArrowheads="1"/>
          </p:cNvSpPr>
          <p:nvPr/>
        </p:nvSpPr>
        <p:spPr bwMode="auto">
          <a:xfrm>
            <a:off x="1916113" y="3063876"/>
            <a:ext cx="8394700" cy="984885"/>
          </a:xfrm>
          <a:prstGeom prst="rect">
            <a:avLst/>
          </a:prstGeom>
          <a:noFill/>
          <a:ln>
            <a:noFill/>
          </a:ln>
          <a:effectLst/>
          <a:extLst>
            <a:ext uri="{909E8E84-426E-40DD-AFC4-6F175D3DCCD1}">
              <a14:hiddenFill xmlns:a14="http://schemas.microsoft.com/office/drawing/2010/main">
                <a:solidFill>
                  <a:srgbClr val="9181E1"/>
                </a:solidFill>
              </a14:hiddenFill>
            </a:ex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marL="449263" indent="-449263" eaLnBrk="0" hangingPunct="0">
              <a:tabLst>
                <a:tab pos="536575" algn="l"/>
              </a:tabLst>
              <a:defRPr>
                <a:solidFill>
                  <a:schemeClr val="tx1"/>
                </a:solidFill>
                <a:latin typeface="Arial" panose="020B0604020202020204" pitchFamily="34" charset="0"/>
                <a:ea typeface="宋体" panose="02010600030101010101" pitchFamily="2" charset="-122"/>
              </a:defRPr>
            </a:lvl1pPr>
            <a:lvl2pPr marL="2757488" indent="-342900" eaLnBrk="0" hangingPunct="0">
              <a:tabLst>
                <a:tab pos="536575" algn="l"/>
              </a:tabLst>
              <a:defRPr>
                <a:solidFill>
                  <a:schemeClr val="tx1"/>
                </a:solidFill>
                <a:latin typeface="Arial" panose="020B0604020202020204" pitchFamily="34" charset="0"/>
                <a:ea typeface="宋体" panose="02010600030101010101" pitchFamily="2" charset="-122"/>
              </a:defRPr>
            </a:lvl2pPr>
            <a:lvl3pPr marL="2936875" indent="-342900" eaLnBrk="0" hangingPunct="0">
              <a:tabLst>
                <a:tab pos="536575" algn="l"/>
              </a:tabLst>
              <a:defRPr>
                <a:solidFill>
                  <a:schemeClr val="tx1"/>
                </a:solidFill>
                <a:latin typeface="Arial" panose="020B0604020202020204" pitchFamily="34" charset="0"/>
                <a:ea typeface="宋体" panose="02010600030101010101" pitchFamily="2" charset="-122"/>
              </a:defRPr>
            </a:lvl3pPr>
            <a:lvl4pPr marL="3116263" indent="-342900" eaLnBrk="0" hangingPunct="0">
              <a:tabLst>
                <a:tab pos="536575" algn="l"/>
              </a:tabLst>
              <a:defRPr>
                <a:solidFill>
                  <a:schemeClr val="tx1"/>
                </a:solidFill>
                <a:latin typeface="Arial" panose="020B0604020202020204" pitchFamily="34" charset="0"/>
                <a:ea typeface="宋体" panose="02010600030101010101" pitchFamily="2" charset="-122"/>
              </a:defRPr>
            </a:lvl4pPr>
            <a:lvl5pPr marL="3295650" indent="-342900" eaLnBrk="0" hangingPunct="0">
              <a:tabLst>
                <a:tab pos="536575" algn="l"/>
              </a:tabLst>
              <a:defRPr>
                <a:solidFill>
                  <a:schemeClr val="tx1"/>
                </a:solidFill>
                <a:latin typeface="Arial" panose="020B0604020202020204" pitchFamily="34" charset="0"/>
                <a:ea typeface="宋体" panose="02010600030101010101" pitchFamily="2" charset="-122"/>
              </a:defRPr>
            </a:lvl5pPr>
            <a:lvl6pPr marL="37528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6pPr>
            <a:lvl7pPr marL="42100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7pPr>
            <a:lvl8pPr marL="46672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8pPr>
            <a:lvl9pPr marL="5124450" indent="-342900" eaLnBrk="0" fontAlgn="base" hangingPunct="0">
              <a:spcBef>
                <a:spcPct val="0"/>
              </a:spcBef>
              <a:spcAft>
                <a:spcPct val="0"/>
              </a:spcAft>
              <a:buFont typeface="Arial" panose="020B0604020202020204" pitchFamily="34" charset="0"/>
              <a:tabLst>
                <a:tab pos="536575" algn="l"/>
              </a:tabLst>
              <a:defRPr>
                <a:solidFill>
                  <a:schemeClr val="tx1"/>
                </a:solidFill>
                <a:latin typeface="Arial" panose="020B0604020202020204" pitchFamily="34" charset="0"/>
                <a:ea typeface="宋体" panose="02010600030101010101" pitchFamily="2" charset="-122"/>
              </a:defRPr>
            </a:lvl9pPr>
          </a:lstStyle>
          <a:p>
            <a:pPr algn="just" eaLnBrk="1" hangingPunct="1">
              <a:lnSpc>
                <a:spcPct val="145000"/>
              </a:lnSpc>
              <a:defRPr/>
            </a:pPr>
            <a:r>
              <a:rPr lang="zh-CN" altLang="en-US" sz="2000" b="1">
                <a:latin typeface="Times New Roman" panose="02020603050405020304" pitchFamily="18" charset="0"/>
                <a:cs typeface="Arial" panose="020B0604020202020204" pitchFamily="34" charset="0"/>
              </a:rPr>
              <a:t>已知文法</a:t>
            </a:r>
            <a:r>
              <a:rPr lang="en-US" altLang="zh-CN" sz="2000" b="1">
                <a:latin typeface="Times New Roman" panose="02020603050405020304" pitchFamily="18" charset="0"/>
                <a:cs typeface="Arial" panose="020B0604020202020204" pitchFamily="34" charset="0"/>
              </a:rPr>
              <a:t>G</a:t>
            </a:r>
            <a:r>
              <a:rPr lang="zh-CN" altLang="en-US" sz="2000" b="1">
                <a:latin typeface="Times New Roman" panose="02020603050405020304" pitchFamily="18" charset="0"/>
                <a:cs typeface="Arial" panose="020B0604020202020204" pitchFamily="34" charset="0"/>
              </a:rPr>
              <a:t>，对于其任意两个终结符</a:t>
            </a:r>
            <a:r>
              <a:rPr lang="en-US" altLang="zh-CN" sz="2000" b="1">
                <a:latin typeface="Times New Roman" panose="02020603050405020304" pitchFamily="18" charset="0"/>
                <a:cs typeface="Arial" panose="020B0604020202020204" pitchFamily="34" charset="0"/>
              </a:rPr>
              <a:t>a</a:t>
            </a:r>
            <a:r>
              <a:rPr lang="zh-CN" altLang="en-US" sz="2000" b="1">
                <a:latin typeface="Times New Roman" panose="02020603050405020304" pitchFamily="18" charset="0"/>
                <a:cs typeface="Arial" panose="020B0604020202020204" pitchFamily="34" charset="0"/>
              </a:rPr>
              <a:t>和</a:t>
            </a:r>
            <a:r>
              <a:rPr lang="en-US" altLang="zh-CN" sz="2000" b="1">
                <a:latin typeface="Times New Roman" panose="02020603050405020304" pitchFamily="18" charset="0"/>
                <a:cs typeface="Arial" panose="020B0604020202020204" pitchFamily="34" charset="0"/>
              </a:rPr>
              <a:t>b</a:t>
            </a:r>
            <a:r>
              <a:rPr lang="zh-CN" altLang="en-US" sz="2000" b="1">
                <a:latin typeface="Times New Roman" panose="02020603050405020304" pitchFamily="18" charset="0"/>
                <a:cs typeface="Arial" panose="020B0604020202020204" pitchFamily="34" charset="0"/>
              </a:rPr>
              <a:t>，其算符优先关系定义如下：</a:t>
            </a:r>
          </a:p>
          <a:p>
            <a:pPr algn="just" eaLnBrk="1" hangingPunct="1">
              <a:lnSpc>
                <a:spcPct val="145000"/>
              </a:lnSpc>
              <a:buFont typeface="Arial" panose="020B0604020202020204" pitchFamily="34" charset="0"/>
              <a:buNone/>
              <a:defRPr/>
            </a:pPr>
            <a:r>
              <a:rPr lang="en-US" altLang="zh-CN" sz="2000" b="1">
                <a:latin typeface="Times New Roman" panose="02020603050405020304" pitchFamily="18" charset="0"/>
                <a:cs typeface="Arial" panose="020B0604020202020204" pitchFamily="34" charset="0"/>
              </a:rPr>
              <a:t>3</a:t>
            </a:r>
            <a:r>
              <a:rPr lang="zh-CN" altLang="en-US" sz="2000" b="1">
                <a:latin typeface="Times New Roman" panose="02020603050405020304" pitchFamily="18" charset="0"/>
                <a:cs typeface="Arial" panose="020B0604020202020204" pitchFamily="34" charset="0"/>
              </a:rPr>
              <a:t>）</a:t>
            </a:r>
            <a:r>
              <a:rPr lang="en-US" altLang="zh-CN" sz="2000" b="1">
                <a:latin typeface="Times New Roman" panose="02020603050405020304" pitchFamily="18" charset="0"/>
              </a:rPr>
              <a:t>a&gt;·b </a:t>
            </a:r>
            <a:r>
              <a:rPr lang="zh-CN" altLang="en-US" sz="2000" b="1">
                <a:latin typeface="Times New Roman" panose="02020603050405020304" pitchFamily="18" charset="0"/>
              </a:rPr>
              <a:t>当且仅当有规则 </a:t>
            </a:r>
            <a:r>
              <a:rPr lang="en-US" altLang="zh-CN" sz="2000" b="1">
                <a:latin typeface="Times New Roman" panose="02020603050405020304" pitchFamily="18" charset="0"/>
              </a:rPr>
              <a:t>U∷=…Ab… </a:t>
            </a:r>
            <a:r>
              <a:rPr lang="zh-CN" altLang="en-US" sz="2000" b="1">
                <a:latin typeface="Times New Roman" panose="02020603050405020304" pitchFamily="18" charset="0"/>
              </a:rPr>
              <a:t>而Ａ</a:t>
            </a:r>
            <a:r>
              <a:rPr lang="zh-CN" altLang="en-US" sz="2000" b="1">
                <a:latin typeface="Times New Roman" panose="02020603050405020304" pitchFamily="18" charset="0"/>
                <a:sym typeface="Symbol" panose="05050102010706020507" pitchFamily="18" charset="2"/>
              </a:rPr>
              <a:t></a:t>
            </a:r>
            <a:r>
              <a:rPr lang="zh-CN" altLang="en-US" sz="2000" b="1">
                <a:latin typeface="Times New Roman" panose="02020603050405020304" pitchFamily="18" charset="0"/>
              </a:rPr>
              <a:t> ＋</a:t>
            </a:r>
            <a:r>
              <a:rPr lang="en-US" altLang="zh-CN" sz="2000" b="1">
                <a:latin typeface="Times New Roman" panose="02020603050405020304" pitchFamily="18" charset="0"/>
              </a:rPr>
              <a:t>…a</a:t>
            </a:r>
            <a:r>
              <a:rPr lang="zh-CN" altLang="en-US" sz="2000" b="1">
                <a:latin typeface="Times New Roman" panose="02020603050405020304" pitchFamily="18" charset="0"/>
              </a:rPr>
              <a:t>或Ａ</a:t>
            </a:r>
            <a:r>
              <a:rPr lang="zh-CN" altLang="en-US" sz="2000" b="1">
                <a:latin typeface="Times New Roman" panose="02020603050405020304" pitchFamily="18" charset="0"/>
                <a:sym typeface="Symbol" panose="05050102010706020507" pitchFamily="18" charset="2"/>
              </a:rPr>
              <a:t></a:t>
            </a:r>
            <a:r>
              <a:rPr lang="zh-CN" altLang="en-US" sz="2000" b="1">
                <a:latin typeface="Times New Roman" panose="02020603050405020304" pitchFamily="18" charset="0"/>
              </a:rPr>
              <a:t> ＋</a:t>
            </a:r>
            <a:r>
              <a:rPr lang="en-US" altLang="zh-CN" sz="2000" b="1">
                <a:latin typeface="Times New Roman" panose="02020603050405020304" pitchFamily="18" charset="0"/>
              </a:rPr>
              <a:t>…aB</a:t>
            </a:r>
            <a:r>
              <a:rPr lang="en-US" altLang="zh-CN" sz="2000">
                <a:latin typeface="Times New Roman" panose="02020603050405020304" pitchFamily="18" charset="0"/>
              </a:rPr>
              <a:t> </a:t>
            </a:r>
          </a:p>
        </p:txBody>
      </p:sp>
      <p:sp>
        <p:nvSpPr>
          <p:cNvPr id="23558" name="Text Box 6"/>
          <p:cNvSpPr txBox="1">
            <a:spLocks noChangeArrowheads="1"/>
          </p:cNvSpPr>
          <p:nvPr/>
        </p:nvSpPr>
        <p:spPr bwMode="auto">
          <a:xfrm>
            <a:off x="2827339" y="4111626"/>
            <a:ext cx="3132137"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ct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U</a:t>
            </a:r>
          </a:p>
          <a:p>
            <a:pPr algn="ct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       …</a:t>
            </a:r>
          </a:p>
          <a:p>
            <a:pPr algn="ct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A          b        …</a:t>
            </a:r>
          </a:p>
          <a:p>
            <a:pP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     …</a:t>
            </a:r>
          </a:p>
          <a:p>
            <a:pP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     a</a:t>
            </a:r>
          </a:p>
        </p:txBody>
      </p:sp>
      <p:sp>
        <p:nvSpPr>
          <p:cNvPr id="23559" name="Line 7"/>
          <p:cNvSpPr>
            <a:spLocks noChangeShapeType="1"/>
          </p:cNvSpPr>
          <p:nvPr/>
        </p:nvSpPr>
        <p:spPr bwMode="auto">
          <a:xfrm>
            <a:off x="4397375" y="4610100"/>
            <a:ext cx="0" cy="27463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0" name="Line 8"/>
          <p:cNvSpPr>
            <a:spLocks noChangeShapeType="1"/>
          </p:cNvSpPr>
          <p:nvPr/>
        </p:nvSpPr>
        <p:spPr bwMode="auto">
          <a:xfrm flipH="1">
            <a:off x="3695701" y="4602164"/>
            <a:ext cx="549275" cy="27463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1" name="Line 9"/>
          <p:cNvSpPr>
            <a:spLocks noChangeShapeType="1"/>
          </p:cNvSpPr>
          <p:nvPr/>
        </p:nvSpPr>
        <p:spPr bwMode="auto">
          <a:xfrm>
            <a:off x="4514850" y="4597400"/>
            <a:ext cx="539750" cy="2921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2" name="Line 10"/>
          <p:cNvSpPr>
            <a:spLocks noChangeShapeType="1"/>
          </p:cNvSpPr>
          <p:nvPr/>
        </p:nvSpPr>
        <p:spPr bwMode="auto">
          <a:xfrm>
            <a:off x="4546601" y="4989514"/>
            <a:ext cx="912813" cy="33813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3" name="Line 11"/>
          <p:cNvSpPr>
            <a:spLocks noChangeShapeType="1"/>
          </p:cNvSpPr>
          <p:nvPr/>
        </p:nvSpPr>
        <p:spPr bwMode="auto">
          <a:xfrm flipH="1">
            <a:off x="3328988" y="4999039"/>
            <a:ext cx="908050" cy="33178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4" name="Line 12"/>
          <p:cNvSpPr>
            <a:spLocks noChangeShapeType="1"/>
          </p:cNvSpPr>
          <p:nvPr/>
        </p:nvSpPr>
        <p:spPr bwMode="auto">
          <a:xfrm flipH="1">
            <a:off x="4054476" y="5048251"/>
            <a:ext cx="276225" cy="2317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5" name="Line 13"/>
          <p:cNvSpPr>
            <a:spLocks noChangeShapeType="1"/>
          </p:cNvSpPr>
          <p:nvPr/>
        </p:nvSpPr>
        <p:spPr bwMode="auto">
          <a:xfrm>
            <a:off x="4432301" y="5049838"/>
            <a:ext cx="225425" cy="2413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6" name="Line 14"/>
          <p:cNvSpPr>
            <a:spLocks noChangeShapeType="1"/>
          </p:cNvSpPr>
          <p:nvPr/>
        </p:nvSpPr>
        <p:spPr bwMode="auto">
          <a:xfrm flipV="1">
            <a:off x="3732214" y="5514976"/>
            <a:ext cx="217487" cy="284163"/>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7" name="Line 15"/>
          <p:cNvSpPr>
            <a:spLocks noChangeShapeType="1"/>
          </p:cNvSpPr>
          <p:nvPr/>
        </p:nvSpPr>
        <p:spPr bwMode="auto">
          <a:xfrm flipH="1" flipV="1">
            <a:off x="4065589" y="5508625"/>
            <a:ext cx="217487" cy="2936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8" name="Line 16"/>
          <p:cNvSpPr>
            <a:spLocks noChangeShapeType="1"/>
          </p:cNvSpPr>
          <p:nvPr/>
        </p:nvSpPr>
        <p:spPr bwMode="auto">
          <a:xfrm flipV="1">
            <a:off x="4084638" y="5945189"/>
            <a:ext cx="195262" cy="27622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69" name="Line 17"/>
          <p:cNvSpPr>
            <a:spLocks noChangeShapeType="1"/>
          </p:cNvSpPr>
          <p:nvPr/>
        </p:nvSpPr>
        <p:spPr bwMode="auto">
          <a:xfrm flipH="1" flipV="1">
            <a:off x="4365625" y="5940425"/>
            <a:ext cx="166688" cy="2555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70" name="Text Box 18"/>
          <p:cNvSpPr txBox="1">
            <a:spLocks noChangeArrowheads="1"/>
          </p:cNvSpPr>
          <p:nvPr/>
        </p:nvSpPr>
        <p:spPr bwMode="auto">
          <a:xfrm>
            <a:off x="6257925" y="4113214"/>
            <a:ext cx="3132138"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ct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U</a:t>
            </a:r>
          </a:p>
          <a:p>
            <a:pPr algn="ct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       …</a:t>
            </a:r>
          </a:p>
          <a:p>
            <a:pPr algn="ct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A          b        …</a:t>
            </a:r>
          </a:p>
          <a:p>
            <a:pP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     …</a:t>
            </a:r>
          </a:p>
          <a:p>
            <a:pPr eaLnBrk="1" hangingPunct="1">
              <a:lnSpc>
                <a:spcPct val="150000"/>
              </a:lnSpc>
              <a:spcBef>
                <a:spcPct val="0"/>
              </a:spcBef>
              <a:buClrTx/>
              <a:buSzTx/>
              <a:buFont typeface="Arial" panose="020B0604020202020204" pitchFamily="34" charset="0"/>
              <a:buNone/>
            </a:pPr>
            <a:r>
              <a:rPr lang="en-US" altLang="zh-CN" sz="2000" b="1">
                <a:latin typeface="Times New Roman" panose="02020603050405020304" pitchFamily="18" charset="0"/>
              </a:rPr>
              <a:t>          …      a     B</a:t>
            </a:r>
          </a:p>
        </p:txBody>
      </p:sp>
      <p:sp>
        <p:nvSpPr>
          <p:cNvPr id="23571" name="Line 19"/>
          <p:cNvSpPr>
            <a:spLocks noChangeShapeType="1"/>
          </p:cNvSpPr>
          <p:nvPr/>
        </p:nvSpPr>
        <p:spPr bwMode="auto">
          <a:xfrm>
            <a:off x="7827963" y="4611689"/>
            <a:ext cx="0" cy="27463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72" name="Line 20"/>
          <p:cNvSpPr>
            <a:spLocks noChangeShapeType="1"/>
          </p:cNvSpPr>
          <p:nvPr/>
        </p:nvSpPr>
        <p:spPr bwMode="auto">
          <a:xfrm flipH="1">
            <a:off x="7126289" y="4603750"/>
            <a:ext cx="549275" cy="27463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73" name="Line 21"/>
          <p:cNvSpPr>
            <a:spLocks noChangeShapeType="1"/>
          </p:cNvSpPr>
          <p:nvPr/>
        </p:nvSpPr>
        <p:spPr bwMode="auto">
          <a:xfrm>
            <a:off x="7945438" y="4598988"/>
            <a:ext cx="539750" cy="2921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74" name="Line 22"/>
          <p:cNvSpPr>
            <a:spLocks noChangeShapeType="1"/>
          </p:cNvSpPr>
          <p:nvPr/>
        </p:nvSpPr>
        <p:spPr bwMode="auto">
          <a:xfrm>
            <a:off x="7977188" y="4991100"/>
            <a:ext cx="912812" cy="33813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75" name="Line 23"/>
          <p:cNvSpPr>
            <a:spLocks noChangeShapeType="1"/>
          </p:cNvSpPr>
          <p:nvPr/>
        </p:nvSpPr>
        <p:spPr bwMode="auto">
          <a:xfrm flipH="1">
            <a:off x="6759575" y="5000625"/>
            <a:ext cx="908050" cy="3317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76" name="Line 24"/>
          <p:cNvSpPr>
            <a:spLocks noChangeShapeType="1"/>
          </p:cNvSpPr>
          <p:nvPr/>
        </p:nvSpPr>
        <p:spPr bwMode="auto">
          <a:xfrm flipH="1">
            <a:off x="7485064" y="5049839"/>
            <a:ext cx="276225" cy="2317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77" name="Line 25"/>
          <p:cNvSpPr>
            <a:spLocks noChangeShapeType="1"/>
          </p:cNvSpPr>
          <p:nvPr/>
        </p:nvSpPr>
        <p:spPr bwMode="auto">
          <a:xfrm>
            <a:off x="7862889" y="5051425"/>
            <a:ext cx="225425" cy="2413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78" name="Line 26"/>
          <p:cNvSpPr>
            <a:spLocks noChangeShapeType="1"/>
          </p:cNvSpPr>
          <p:nvPr/>
        </p:nvSpPr>
        <p:spPr bwMode="auto">
          <a:xfrm flipV="1">
            <a:off x="7148514" y="5516563"/>
            <a:ext cx="217487" cy="28416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79" name="Line 27"/>
          <p:cNvSpPr>
            <a:spLocks noChangeShapeType="1"/>
          </p:cNvSpPr>
          <p:nvPr/>
        </p:nvSpPr>
        <p:spPr bwMode="auto">
          <a:xfrm flipH="1" flipV="1">
            <a:off x="7481889" y="5510214"/>
            <a:ext cx="217487" cy="29368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80" name="Line 28"/>
          <p:cNvSpPr>
            <a:spLocks noChangeShapeType="1"/>
          </p:cNvSpPr>
          <p:nvPr/>
        </p:nvSpPr>
        <p:spPr bwMode="auto">
          <a:xfrm flipV="1">
            <a:off x="7191375" y="5946775"/>
            <a:ext cx="414338" cy="28575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81" name="Line 29"/>
          <p:cNvSpPr>
            <a:spLocks noChangeShapeType="1"/>
          </p:cNvSpPr>
          <p:nvPr/>
        </p:nvSpPr>
        <p:spPr bwMode="auto">
          <a:xfrm flipH="1" flipV="1">
            <a:off x="7786689" y="5951539"/>
            <a:ext cx="338137" cy="198437"/>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82" name="Line 30"/>
          <p:cNvSpPr>
            <a:spLocks noChangeShapeType="1"/>
          </p:cNvSpPr>
          <p:nvPr/>
        </p:nvSpPr>
        <p:spPr bwMode="auto">
          <a:xfrm>
            <a:off x="7691439" y="5951538"/>
            <a:ext cx="9525" cy="207962"/>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71019618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03" name="Rectangle 3"/>
          <p:cNvSpPr>
            <a:spLocks noChangeArrowheads="1"/>
          </p:cNvSpPr>
          <p:nvPr/>
        </p:nvSpPr>
        <p:spPr bwMode="auto">
          <a:xfrm>
            <a:off x="1806576" y="598488"/>
            <a:ext cx="4716356"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一、算符优先关系的定义</a:t>
            </a:r>
          </a:p>
        </p:txBody>
      </p:sp>
      <p:sp>
        <p:nvSpPr>
          <p:cNvPr id="563204" name="Rectangle 4"/>
          <p:cNvSpPr>
            <a:spLocks noChangeArrowheads="1"/>
          </p:cNvSpPr>
          <p:nvPr/>
        </p:nvSpPr>
        <p:spPr bwMode="auto">
          <a:xfrm>
            <a:off x="1928814" y="1363663"/>
            <a:ext cx="8491537" cy="1604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5000"/>
              </a:lnSpc>
              <a:buFont typeface="Arial" panose="020B0604020202020204" pitchFamily="34" charset="0"/>
              <a:buNone/>
              <a:defRPr/>
            </a:pPr>
            <a:r>
              <a:rPr lang="en-US" altLang="zh-CN" sz="2400" b="1" dirty="0">
                <a:solidFill>
                  <a:srgbClr val="011893"/>
                </a:solidFill>
                <a:latin typeface="Times New Roman" panose="02020603050405020304" pitchFamily="18" charset="0"/>
              </a:rPr>
              <a:t>1</a:t>
            </a:r>
            <a:r>
              <a:rPr lang="zh-CN" altLang="en-US" sz="2400" b="1" dirty="0">
                <a:solidFill>
                  <a:srgbClr val="011893"/>
                </a:solidFill>
                <a:latin typeface="Times New Roman" panose="02020603050405020304" pitchFamily="18" charset="0"/>
              </a:rPr>
              <a:t>、算符优先关系</a:t>
            </a:r>
          </a:p>
          <a:p>
            <a:pPr algn="just" eaLnBrk="1" hangingPunct="1">
              <a:lnSpc>
                <a:spcPct val="155000"/>
              </a:lnSpc>
              <a:buFont typeface="Arial" panose="020B0604020202020204" pitchFamily="34" charset="0"/>
              <a:buNone/>
              <a:defRPr/>
            </a:pPr>
            <a:r>
              <a:rPr lang="zh-CN" altLang="en-US" sz="2000" b="1" dirty="0"/>
              <a:t>       只需要对文法的终结符号集中任意两个符号之间的优先关系比较，这种优先关系称算符优先关系 。</a:t>
            </a:r>
          </a:p>
        </p:txBody>
      </p:sp>
      <p:sp>
        <p:nvSpPr>
          <p:cNvPr id="563231" name="Text Box 31"/>
          <p:cNvSpPr txBox="1">
            <a:spLocks noChangeArrowheads="1"/>
          </p:cNvSpPr>
          <p:nvPr/>
        </p:nvSpPr>
        <p:spPr bwMode="auto">
          <a:xfrm>
            <a:off x="2060575" y="3741739"/>
            <a:ext cx="8142288" cy="24314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0000"/>
              </a:lnSpc>
              <a:buFont typeface="Arial" panose="020B0604020202020204" pitchFamily="34" charset="0"/>
              <a:buNone/>
              <a:defRPr/>
            </a:pPr>
            <a:r>
              <a:rPr lang="en-US" altLang="zh-CN" sz="2000" b="1">
                <a:latin typeface="宋体" panose="02010600030101010101" pitchFamily="2" charset="-122"/>
              </a:rPr>
              <a:t>● </a:t>
            </a:r>
            <a:r>
              <a:rPr lang="zh-CN" altLang="en-US" sz="2000" b="1">
                <a:latin typeface="Times New Roman" panose="02020603050405020304" pitchFamily="18" charset="0"/>
              </a:rPr>
              <a:t>三种算符优先关系仅限于两个终结符（其实就是算符）之间</a:t>
            </a:r>
          </a:p>
          <a:p>
            <a:pPr algn="just" eaLnBrk="1" hangingPunct="1">
              <a:lnSpc>
                <a:spcPct val="150000"/>
              </a:lnSpc>
              <a:buFont typeface="Arial" panose="020B0604020202020204" pitchFamily="34" charset="0"/>
              <a:buNone/>
              <a:defRPr/>
            </a:pPr>
            <a:r>
              <a:rPr lang="en-US" altLang="zh-CN" sz="2000" b="1">
                <a:latin typeface="宋体" panose="02010600030101010101" pitchFamily="2" charset="-122"/>
              </a:rPr>
              <a:t>● </a:t>
            </a:r>
            <a:r>
              <a:rPr lang="zh-CN" altLang="en-US" sz="2000" b="1">
                <a:latin typeface="Times New Roman" panose="02020603050405020304" pitchFamily="18" charset="0"/>
              </a:rPr>
              <a:t>这两个终结符要么相邻，要么中间只隔一个非终结符</a:t>
            </a:r>
          </a:p>
          <a:p>
            <a:pPr algn="just" eaLnBrk="1" hangingPunct="1">
              <a:lnSpc>
                <a:spcPct val="150000"/>
              </a:lnSpc>
              <a:buFont typeface="Arial" panose="020B0604020202020204" pitchFamily="34" charset="0"/>
              <a:buNone/>
              <a:defRPr/>
            </a:pPr>
            <a:r>
              <a:rPr lang="zh-CN" altLang="en-US" sz="2000" b="1">
                <a:latin typeface="Times New Roman" panose="02020603050405020304" pitchFamily="18" charset="0"/>
              </a:rPr>
              <a:t>    （具体原因稍后解释）</a:t>
            </a:r>
          </a:p>
          <a:p>
            <a:pPr algn="just" eaLnBrk="1" hangingPunct="1">
              <a:lnSpc>
                <a:spcPct val="150000"/>
              </a:lnSpc>
              <a:buFont typeface="Arial" panose="020B0604020202020204" pitchFamily="34" charset="0"/>
              <a:buNone/>
              <a:defRPr/>
            </a:pPr>
            <a:r>
              <a:rPr lang="en-US" altLang="zh-CN" sz="2000" b="1">
                <a:latin typeface="宋体" panose="02010600030101010101" pitchFamily="2" charset="-122"/>
              </a:rPr>
              <a:t>● </a:t>
            </a:r>
            <a:r>
              <a:rPr lang="zh-CN" altLang="en-US" sz="2000" b="1">
                <a:latin typeface="Times New Roman" panose="02020603050405020304" pitchFamily="18" charset="0"/>
              </a:rPr>
              <a:t>三种优先关系不同于数学中的 </a:t>
            </a:r>
            <a:r>
              <a:rPr lang="en-US" altLang="zh-CN" sz="2000" b="1">
                <a:latin typeface="Times New Roman" panose="02020603050405020304" pitchFamily="18" charset="0"/>
              </a:rPr>
              <a:t>&gt;</a:t>
            </a:r>
            <a:r>
              <a:rPr lang="zh-CN" altLang="en-US" sz="2000" b="1">
                <a:latin typeface="Times New Roman" panose="02020603050405020304" pitchFamily="18" charset="0"/>
              </a:rPr>
              <a:t>、</a:t>
            </a:r>
            <a:r>
              <a:rPr lang="en-US" altLang="zh-CN" sz="2000" b="1">
                <a:latin typeface="Times New Roman" panose="02020603050405020304" pitchFamily="18" charset="0"/>
              </a:rPr>
              <a:t>=</a:t>
            </a:r>
            <a:r>
              <a:rPr lang="zh-CN" altLang="en-US" sz="2000" b="1">
                <a:latin typeface="Times New Roman" panose="02020603050405020304" pitchFamily="18" charset="0"/>
              </a:rPr>
              <a:t>、</a:t>
            </a:r>
            <a:r>
              <a:rPr lang="en-US" altLang="zh-CN" sz="2000" b="1">
                <a:latin typeface="Times New Roman" panose="02020603050405020304" pitchFamily="18" charset="0"/>
              </a:rPr>
              <a:t>&lt;</a:t>
            </a:r>
          </a:p>
          <a:p>
            <a:pPr algn="just" eaLnBrk="1" hangingPunct="1">
              <a:lnSpc>
                <a:spcPct val="150000"/>
              </a:lnSpc>
              <a:buFont typeface="Arial" panose="020B0604020202020204" pitchFamily="34" charset="0"/>
              <a:buNone/>
              <a:defRPr/>
            </a:pPr>
            <a:r>
              <a:rPr lang="en-US" altLang="zh-CN" sz="2000" b="1">
                <a:latin typeface="Times New Roman" panose="02020603050405020304" pitchFamily="18" charset="0"/>
              </a:rPr>
              <a:t>      </a:t>
            </a:r>
            <a:r>
              <a:rPr lang="zh-CN" altLang="en-US" sz="2000" b="1">
                <a:latin typeface="Times New Roman" panose="02020603050405020304" pitchFamily="18" charset="0"/>
              </a:rPr>
              <a:t>即，就算有</a:t>
            </a:r>
            <a:r>
              <a:rPr lang="en-US" altLang="zh-CN" sz="2000" b="1">
                <a:latin typeface="Times New Roman" panose="02020603050405020304" pitchFamily="18" charset="0"/>
              </a:rPr>
              <a:t>a</a:t>
            </a:r>
            <a:r>
              <a:rPr lang="en-US" altLang="zh-CN" sz="3200" b="1" baseline="10000">
                <a:latin typeface="Times New Roman" panose="02020603050405020304" pitchFamily="18" charset="0"/>
              </a:rPr>
              <a:t>.</a:t>
            </a:r>
            <a:r>
              <a:rPr lang="en-US" altLang="zh-CN" sz="2000" b="1">
                <a:latin typeface="Times New Roman" panose="02020603050405020304" pitchFamily="18" charset="0"/>
              </a:rPr>
              <a:t>&lt;b</a:t>
            </a:r>
            <a:r>
              <a:rPr lang="zh-CN" altLang="en-US" sz="2000" b="1">
                <a:latin typeface="Times New Roman" panose="02020603050405020304" pitchFamily="18" charset="0"/>
              </a:rPr>
              <a:t>成立，也不代表</a:t>
            </a:r>
            <a:r>
              <a:rPr lang="en-US" altLang="zh-CN" sz="2000" b="1">
                <a:latin typeface="Times New Roman" panose="02020603050405020304" pitchFamily="18" charset="0"/>
              </a:rPr>
              <a:t>b&gt;</a:t>
            </a:r>
            <a:r>
              <a:rPr lang="en-US" altLang="zh-CN" sz="3200" b="1" baseline="10000">
                <a:latin typeface="Times New Roman" panose="02020603050405020304" pitchFamily="18" charset="0"/>
              </a:rPr>
              <a:t>.</a:t>
            </a:r>
            <a:r>
              <a:rPr lang="en-US" altLang="zh-CN" sz="2000" b="1">
                <a:latin typeface="Times New Roman" panose="02020603050405020304" pitchFamily="18" charset="0"/>
              </a:rPr>
              <a:t>a</a:t>
            </a:r>
            <a:r>
              <a:rPr lang="zh-CN" altLang="en-US" sz="2000" b="1">
                <a:latin typeface="Times New Roman" panose="02020603050405020304" pitchFamily="18" charset="0"/>
              </a:rPr>
              <a:t>就一定成立</a:t>
            </a:r>
          </a:p>
        </p:txBody>
      </p:sp>
      <p:sp>
        <p:nvSpPr>
          <p:cNvPr id="24582" name="Text Box 32"/>
          <p:cNvSpPr txBox="1">
            <a:spLocks noChangeArrowheads="1"/>
          </p:cNvSpPr>
          <p:nvPr/>
        </p:nvSpPr>
        <p:spPr bwMode="auto">
          <a:xfrm>
            <a:off x="4470401" y="3048000"/>
            <a:ext cx="3497263"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algn="ctr" eaLnBrk="1" hangingPunct="1">
              <a:spcBef>
                <a:spcPct val="50000"/>
              </a:spcBef>
              <a:buClrTx/>
              <a:buSzTx/>
              <a:buFont typeface="Arial" panose="020B0604020202020204" pitchFamily="34" charset="0"/>
              <a:buNone/>
            </a:pPr>
            <a:r>
              <a:rPr lang="en-US" altLang="zh-CN" sz="3600" b="1" dirty="0">
                <a:solidFill>
                  <a:srgbClr val="011893"/>
                </a:solidFill>
                <a:latin typeface="Times New Roman" panose="02020603050405020304" pitchFamily="18" charset="0"/>
              </a:rPr>
              <a:t>&gt;        =        &lt;</a:t>
            </a:r>
          </a:p>
        </p:txBody>
      </p:sp>
      <p:sp>
        <p:nvSpPr>
          <p:cNvPr id="24583" name="Oval 33"/>
          <p:cNvSpPr>
            <a:spLocks noChangeArrowheads="1"/>
          </p:cNvSpPr>
          <p:nvPr/>
        </p:nvSpPr>
        <p:spPr bwMode="auto">
          <a:xfrm>
            <a:off x="5200650" y="3359150"/>
            <a:ext cx="76200" cy="76200"/>
          </a:xfrm>
          <a:prstGeom prst="ellipse">
            <a:avLst/>
          </a:prstGeom>
          <a:solidFill>
            <a:srgbClr val="011893"/>
          </a:solidFill>
          <a:ln>
            <a:noFill/>
          </a:ln>
          <a:effectLst/>
        </p:spPr>
        <p:txBody>
          <a:bodyPr wrap="none" anchor="ct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 typeface="Arial" panose="020B0604020202020204" pitchFamily="34" charset="0"/>
              <a:buNone/>
            </a:pPr>
            <a:endParaRPr lang="zh-CN" altLang="en-US" sz="1800">
              <a:latin typeface="Arial" panose="020B0604020202020204" pitchFamily="34" charset="0"/>
            </a:endParaRPr>
          </a:p>
        </p:txBody>
      </p:sp>
      <p:sp>
        <p:nvSpPr>
          <p:cNvPr id="24584" name="Oval 34"/>
          <p:cNvSpPr>
            <a:spLocks noChangeArrowheads="1"/>
          </p:cNvSpPr>
          <p:nvPr/>
        </p:nvSpPr>
        <p:spPr bwMode="auto">
          <a:xfrm>
            <a:off x="6178550" y="3232150"/>
            <a:ext cx="76200" cy="76200"/>
          </a:xfrm>
          <a:prstGeom prst="ellipse">
            <a:avLst/>
          </a:prstGeom>
          <a:solidFill>
            <a:srgbClr val="011893"/>
          </a:solidFill>
          <a:ln>
            <a:noFill/>
          </a:ln>
          <a:effectLst/>
        </p:spPr>
        <p:txBody>
          <a:bodyPr wrap="none" anchor="ct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 typeface="Arial" panose="020B0604020202020204" pitchFamily="34" charset="0"/>
              <a:buNone/>
            </a:pPr>
            <a:endParaRPr lang="zh-CN" altLang="en-US" sz="1800">
              <a:latin typeface="Arial" panose="020B0604020202020204" pitchFamily="34" charset="0"/>
            </a:endParaRPr>
          </a:p>
        </p:txBody>
      </p:sp>
      <p:sp>
        <p:nvSpPr>
          <p:cNvPr id="24585" name="Oval 35"/>
          <p:cNvSpPr>
            <a:spLocks noChangeArrowheads="1"/>
          </p:cNvSpPr>
          <p:nvPr/>
        </p:nvSpPr>
        <p:spPr bwMode="auto">
          <a:xfrm>
            <a:off x="7162800" y="3346450"/>
            <a:ext cx="76200" cy="76200"/>
          </a:xfrm>
          <a:prstGeom prst="ellipse">
            <a:avLst/>
          </a:prstGeom>
          <a:solidFill>
            <a:srgbClr val="011893"/>
          </a:solidFill>
          <a:ln>
            <a:noFill/>
          </a:ln>
          <a:effectLst/>
        </p:spPr>
        <p:txBody>
          <a:bodyPr wrap="none" anchor="ct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spcBef>
                <a:spcPct val="0"/>
              </a:spcBef>
              <a:buClrTx/>
              <a:buSzTx/>
              <a:buFont typeface="Arial" panose="020B0604020202020204" pitchFamily="34" charset="0"/>
              <a:buNone/>
            </a:pPr>
            <a:endParaRPr lang="zh-CN" altLang="en-US" sz="1800">
              <a:latin typeface="Arial" panose="020B0604020202020204" pitchFamily="34" charset="0"/>
            </a:endParaRPr>
          </a:p>
        </p:txBody>
      </p:sp>
      <p:sp>
        <p:nvSpPr>
          <p:cNvPr id="10"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9058796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4227" name="Rectangle 3"/>
          <p:cNvSpPr>
            <a:spLocks noChangeArrowheads="1"/>
          </p:cNvSpPr>
          <p:nvPr/>
        </p:nvSpPr>
        <p:spPr bwMode="auto">
          <a:xfrm>
            <a:off x="1806576" y="598488"/>
            <a:ext cx="4672013"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一、算符优先关系的定义</a:t>
            </a:r>
          </a:p>
        </p:txBody>
      </p:sp>
      <p:sp>
        <p:nvSpPr>
          <p:cNvPr id="564228" name="Rectangle 4"/>
          <p:cNvSpPr>
            <a:spLocks noChangeArrowheads="1"/>
          </p:cNvSpPr>
          <p:nvPr/>
        </p:nvSpPr>
        <p:spPr bwMode="auto">
          <a:xfrm>
            <a:off x="1928814" y="1363663"/>
            <a:ext cx="8491537" cy="590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5000"/>
              </a:lnSpc>
              <a:buFont typeface="Arial" panose="020B0604020202020204" pitchFamily="34" charset="0"/>
              <a:buNone/>
              <a:defRPr/>
            </a:pPr>
            <a:r>
              <a:rPr lang="en-US" altLang="zh-CN" sz="2400" b="1" dirty="0">
                <a:solidFill>
                  <a:srgbClr val="011893"/>
                </a:solidFill>
                <a:latin typeface="Times New Roman" panose="02020603050405020304" pitchFamily="18" charset="0"/>
              </a:rPr>
              <a:t>1</a:t>
            </a:r>
            <a:r>
              <a:rPr lang="zh-CN" altLang="en-US" sz="2400" b="1" dirty="0">
                <a:solidFill>
                  <a:srgbClr val="011893"/>
                </a:solidFill>
                <a:latin typeface="Times New Roman" panose="02020603050405020304" pitchFamily="18" charset="0"/>
              </a:rPr>
              <a:t>、算符优先关系</a:t>
            </a:r>
            <a:r>
              <a:rPr lang="en-US" altLang="zh-CN" sz="2400" b="1" dirty="0">
                <a:solidFill>
                  <a:srgbClr val="011893"/>
                </a:solidFill>
                <a:latin typeface="Times New Roman" panose="02020603050405020304" pitchFamily="18" charset="0"/>
              </a:rPr>
              <a:t>——</a:t>
            </a:r>
            <a:r>
              <a:rPr lang="zh-CN" altLang="en-US" sz="2400" b="1" dirty="0">
                <a:solidFill>
                  <a:srgbClr val="011893"/>
                </a:solidFill>
                <a:latin typeface="Times New Roman" panose="02020603050405020304" pitchFamily="18" charset="0"/>
              </a:rPr>
              <a:t>举例</a:t>
            </a:r>
          </a:p>
        </p:txBody>
      </p:sp>
      <p:sp>
        <p:nvSpPr>
          <p:cNvPr id="564234" name="Rectangle 10"/>
          <p:cNvSpPr>
            <a:spLocks noChangeArrowheads="1"/>
          </p:cNvSpPr>
          <p:nvPr/>
        </p:nvSpPr>
        <p:spPr bwMode="auto">
          <a:xfrm>
            <a:off x="1952625" y="1971676"/>
            <a:ext cx="8301038" cy="885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已知文法</a:t>
            </a:r>
            <a:r>
              <a:rPr lang="en-US" altLang="zh-CN" sz="2000" b="1">
                <a:latin typeface="Times New Roman" panose="02020603050405020304" pitchFamily="18" charset="0"/>
              </a:rPr>
              <a:t>G[E]:</a:t>
            </a:r>
            <a:r>
              <a:rPr lang="zh-CN" altLang="en-US" sz="2000" b="1">
                <a:latin typeface="Times New Roman" panose="02020603050405020304" pitchFamily="18" charset="0"/>
              </a:rPr>
              <a:t>     </a:t>
            </a:r>
            <a:r>
              <a:rPr lang="en-US" altLang="zh-CN" sz="2000" b="1">
                <a:latin typeface="Times New Roman" panose="02020603050405020304" pitchFamily="18" charset="0"/>
              </a:rPr>
              <a:t>E::=E+T | T</a:t>
            </a:r>
            <a:r>
              <a:rPr lang="zh-CN" altLang="en-US" sz="2000" b="1">
                <a:latin typeface="Times New Roman" panose="02020603050405020304" pitchFamily="18" charset="0"/>
              </a:rPr>
              <a:t>         </a:t>
            </a:r>
            <a:r>
              <a:rPr lang="en-US" altLang="zh-CN" sz="2000" b="1">
                <a:latin typeface="Times New Roman" panose="02020603050405020304" pitchFamily="18" charset="0"/>
              </a:rPr>
              <a:t>T::=T*F | F</a:t>
            </a:r>
            <a:r>
              <a:rPr lang="zh-CN" altLang="en-US" sz="2000" b="1">
                <a:latin typeface="Times New Roman" panose="02020603050405020304" pitchFamily="18" charset="0"/>
              </a:rPr>
              <a:t>        </a:t>
            </a:r>
            <a:r>
              <a:rPr lang="en-US" altLang="zh-CN" sz="2000" b="1">
                <a:latin typeface="Times New Roman" panose="02020603050405020304" pitchFamily="18" charset="0"/>
              </a:rPr>
              <a:t>F::=(E) | i </a:t>
            </a:r>
          </a:p>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尝试找一找该文法中存在的算符优先关系</a:t>
            </a:r>
          </a:p>
        </p:txBody>
      </p:sp>
      <p:sp>
        <p:nvSpPr>
          <p:cNvPr id="564235" name="Rectangle 11"/>
          <p:cNvSpPr>
            <a:spLocks noChangeArrowheads="1"/>
          </p:cNvSpPr>
          <p:nvPr/>
        </p:nvSpPr>
        <p:spPr bwMode="auto">
          <a:xfrm>
            <a:off x="1981200" y="2943225"/>
            <a:ext cx="3288080" cy="4320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0000"/>
              </a:lnSpc>
              <a:spcAft>
                <a:spcPct val="20000"/>
              </a:spcAft>
              <a:defRPr/>
            </a:pPr>
            <a:r>
              <a:rPr lang="zh-CN" altLang="en-US" sz="2000" b="1">
                <a:latin typeface="Times New Roman" panose="02020603050405020304" pitchFamily="18" charset="0"/>
              </a:rPr>
              <a:t>由于</a:t>
            </a:r>
            <a:r>
              <a:rPr lang="en-US" altLang="zh-CN" sz="2000" b="1">
                <a:latin typeface="Times New Roman" panose="02020603050405020304" pitchFamily="18" charset="0"/>
              </a:rPr>
              <a:t>F::=(E)  </a:t>
            </a:r>
            <a:r>
              <a:rPr lang="zh-CN" altLang="en-US" sz="2000" b="1">
                <a:latin typeface="Times New Roman" panose="02020603050405020304" pitchFamily="18" charset="0"/>
              </a:rPr>
              <a:t>所以有  </a:t>
            </a:r>
            <a:r>
              <a:rPr lang="en-US" altLang="zh-CN" sz="2000" b="1">
                <a:latin typeface="Times New Roman" panose="02020603050405020304" pitchFamily="18" charset="0"/>
              </a:rPr>
              <a:t>(  〧  )</a:t>
            </a:r>
            <a:r>
              <a:rPr lang="en-US" altLang="zh-CN" sz="2000"/>
              <a:t> </a:t>
            </a:r>
          </a:p>
        </p:txBody>
      </p:sp>
      <p:sp>
        <p:nvSpPr>
          <p:cNvPr id="564236" name="Rectangle 12"/>
          <p:cNvSpPr>
            <a:spLocks noChangeArrowheads="1"/>
          </p:cNvSpPr>
          <p:nvPr/>
        </p:nvSpPr>
        <p:spPr bwMode="auto">
          <a:xfrm>
            <a:off x="1971675" y="3473451"/>
            <a:ext cx="5634038" cy="1679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由于</a:t>
            </a:r>
            <a:r>
              <a:rPr lang="en-US" altLang="zh-CN" sz="2000" b="1">
                <a:latin typeface="Times New Roman" panose="02020603050405020304" pitchFamily="18" charset="0"/>
              </a:rPr>
              <a:t>E::=E+T</a:t>
            </a:r>
            <a:r>
              <a:rPr lang="zh-CN" altLang="en-US" sz="2000" b="1">
                <a:latin typeface="Times New Roman" panose="02020603050405020304" pitchFamily="18" charset="0"/>
              </a:rPr>
              <a:t> </a:t>
            </a:r>
          </a:p>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而 </a:t>
            </a:r>
            <a:r>
              <a:rPr lang="en-US" altLang="zh-CN" sz="2000" b="1">
                <a:latin typeface="Times New Roman" panose="02020603050405020304" pitchFamily="18" charset="0"/>
              </a:rPr>
              <a:t>T</a:t>
            </a:r>
            <a:r>
              <a:rPr lang="en-US" altLang="zh-CN"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rPr>
              <a:t>+i              </a:t>
            </a:r>
            <a:r>
              <a:rPr lang="zh-CN" altLang="en-US" sz="2000" b="1">
                <a:latin typeface="Times New Roman" panose="02020603050405020304" pitchFamily="18" charset="0"/>
              </a:rPr>
              <a:t>所以有     </a:t>
            </a:r>
            <a:r>
              <a:rPr lang="en-US" altLang="zh-CN" sz="2000" b="1">
                <a:latin typeface="Times New Roman" panose="02020603050405020304" pitchFamily="18" charset="0"/>
              </a:rPr>
              <a:t>+ ·&lt; i </a:t>
            </a:r>
          </a:p>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又有 </a:t>
            </a:r>
            <a:r>
              <a:rPr lang="en-US" altLang="zh-CN" sz="2000" b="1">
                <a:latin typeface="Times New Roman" panose="02020603050405020304" pitchFamily="18" charset="0"/>
              </a:rPr>
              <a:t>T</a:t>
            </a:r>
            <a:r>
              <a:rPr lang="en-US" altLang="zh-CN"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rPr>
              <a:t>+T*F     </a:t>
            </a:r>
            <a:r>
              <a:rPr lang="zh-CN" altLang="en-US" sz="2000" b="1">
                <a:latin typeface="Times New Roman" panose="02020603050405020304" pitchFamily="18" charset="0"/>
              </a:rPr>
              <a:t>所以有    </a:t>
            </a:r>
            <a:r>
              <a:rPr lang="en-US" altLang="zh-CN" sz="2000" b="1">
                <a:latin typeface="Times New Roman" panose="02020603050405020304" pitchFamily="18" charset="0"/>
              </a:rPr>
              <a:t>+ ·&lt; * </a:t>
            </a:r>
          </a:p>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又由于 </a:t>
            </a:r>
            <a:r>
              <a:rPr lang="en-US" altLang="zh-CN" sz="2000" b="1">
                <a:latin typeface="Times New Roman" panose="02020603050405020304" pitchFamily="18" charset="0"/>
              </a:rPr>
              <a:t>T</a:t>
            </a:r>
            <a:r>
              <a:rPr lang="en-US" altLang="zh-CN"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rPr>
              <a:t>+(E)   </a:t>
            </a:r>
            <a:r>
              <a:rPr lang="zh-CN" altLang="en-US" sz="2000" b="1">
                <a:latin typeface="Times New Roman" panose="02020603050405020304" pitchFamily="18" charset="0"/>
              </a:rPr>
              <a:t>所以有    </a:t>
            </a:r>
            <a:r>
              <a:rPr lang="en-US" altLang="zh-CN" sz="2000" b="1">
                <a:latin typeface="Times New Roman" panose="02020603050405020304" pitchFamily="18" charset="0"/>
              </a:rPr>
              <a:t>+ ·&lt; (</a:t>
            </a:r>
            <a:r>
              <a:rPr lang="en-US" altLang="zh-CN"/>
              <a:t> </a:t>
            </a:r>
          </a:p>
        </p:txBody>
      </p:sp>
      <p:sp>
        <p:nvSpPr>
          <p:cNvPr id="564237" name="Text Box 13"/>
          <p:cNvSpPr txBox="1">
            <a:spLocks noChangeArrowheads="1"/>
          </p:cNvSpPr>
          <p:nvPr/>
        </p:nvSpPr>
        <p:spPr bwMode="auto">
          <a:xfrm>
            <a:off x="6165850" y="2884489"/>
            <a:ext cx="1524000" cy="3140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    E</a:t>
            </a:r>
          </a:p>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E  </a:t>
            </a:r>
            <a:r>
              <a:rPr lang="en-US" altLang="zh-CN" sz="2000" b="1" dirty="0">
                <a:solidFill>
                  <a:srgbClr val="011893"/>
                </a:solidFill>
                <a:latin typeface="Times New Roman" panose="02020603050405020304" pitchFamily="18" charset="0"/>
              </a:rPr>
              <a:t>+</a:t>
            </a:r>
            <a:r>
              <a:rPr lang="en-US" altLang="zh-CN" sz="2000" b="1" dirty="0">
                <a:latin typeface="Times New Roman" panose="02020603050405020304" pitchFamily="18" charset="0"/>
              </a:rPr>
              <a:t>  T</a:t>
            </a:r>
          </a:p>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         F</a:t>
            </a:r>
          </a:p>
          <a:p>
            <a:pPr eaLnBrk="1" hangingPunct="1">
              <a:lnSpc>
                <a:spcPct val="250000"/>
              </a:lnSpc>
              <a:spcBef>
                <a:spcPct val="0"/>
              </a:spcBef>
              <a:buClrTx/>
              <a:buSzTx/>
              <a:buFont typeface="Arial" panose="020B0604020202020204" pitchFamily="34" charset="0"/>
              <a:buNone/>
            </a:pPr>
            <a:r>
              <a:rPr lang="en-US" altLang="zh-CN" sz="2000" b="1" dirty="0">
                <a:solidFill>
                  <a:srgbClr val="011893"/>
                </a:solidFill>
                <a:latin typeface="Times New Roman" panose="02020603050405020304" pitchFamily="18" charset="0"/>
              </a:rPr>
              <a:t>          </a:t>
            </a:r>
            <a:r>
              <a:rPr lang="en-US" altLang="zh-CN" sz="2000" b="1" dirty="0" err="1">
                <a:solidFill>
                  <a:srgbClr val="011893"/>
                </a:solidFill>
                <a:latin typeface="Times New Roman" panose="02020603050405020304" pitchFamily="18" charset="0"/>
              </a:rPr>
              <a:t>i</a:t>
            </a:r>
            <a:endParaRPr lang="en-US" altLang="zh-CN" sz="2000" b="1" dirty="0">
              <a:solidFill>
                <a:srgbClr val="011893"/>
              </a:solidFill>
              <a:latin typeface="Times New Roman" panose="02020603050405020304" pitchFamily="18" charset="0"/>
            </a:endParaRPr>
          </a:p>
        </p:txBody>
      </p:sp>
      <p:sp>
        <p:nvSpPr>
          <p:cNvPr id="564238" name="Text Box 14"/>
          <p:cNvSpPr txBox="1">
            <a:spLocks noChangeArrowheads="1"/>
          </p:cNvSpPr>
          <p:nvPr/>
        </p:nvSpPr>
        <p:spPr bwMode="auto">
          <a:xfrm>
            <a:off x="7639050" y="2886076"/>
            <a:ext cx="1524000" cy="2400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    E</a:t>
            </a:r>
          </a:p>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E  </a:t>
            </a:r>
            <a:r>
              <a:rPr lang="en-US" altLang="zh-CN" sz="2000" b="1" dirty="0">
                <a:solidFill>
                  <a:srgbClr val="011893"/>
                </a:solidFill>
                <a:latin typeface="Times New Roman" panose="02020603050405020304" pitchFamily="18" charset="0"/>
              </a:rPr>
              <a:t>+</a:t>
            </a:r>
            <a:r>
              <a:rPr lang="en-US" altLang="zh-CN" sz="2000" b="1" dirty="0">
                <a:latin typeface="Times New Roman" panose="02020603050405020304" pitchFamily="18" charset="0"/>
              </a:rPr>
              <a:t>  T</a:t>
            </a:r>
          </a:p>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     T  </a:t>
            </a:r>
            <a:r>
              <a:rPr lang="en-US" altLang="zh-CN" sz="2000" b="1" dirty="0">
                <a:solidFill>
                  <a:srgbClr val="011893"/>
                </a:solidFill>
                <a:latin typeface="Times New Roman" panose="02020603050405020304" pitchFamily="18" charset="0"/>
              </a:rPr>
              <a:t>* </a:t>
            </a:r>
            <a:r>
              <a:rPr lang="en-US" altLang="zh-CN" sz="2000" b="1" dirty="0">
                <a:latin typeface="Times New Roman" panose="02020603050405020304" pitchFamily="18" charset="0"/>
              </a:rPr>
              <a:t> F</a:t>
            </a:r>
          </a:p>
        </p:txBody>
      </p:sp>
      <p:sp>
        <p:nvSpPr>
          <p:cNvPr id="564239" name="Text Box 15"/>
          <p:cNvSpPr txBox="1">
            <a:spLocks noChangeArrowheads="1"/>
          </p:cNvSpPr>
          <p:nvPr/>
        </p:nvSpPr>
        <p:spPr bwMode="auto">
          <a:xfrm>
            <a:off x="9224963" y="2871789"/>
            <a:ext cx="1524000" cy="3140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    E</a:t>
            </a:r>
          </a:p>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E  </a:t>
            </a:r>
            <a:r>
              <a:rPr lang="en-US" altLang="zh-CN" sz="2000" b="1" dirty="0">
                <a:solidFill>
                  <a:srgbClr val="011893"/>
                </a:solidFill>
                <a:latin typeface="Times New Roman" panose="02020603050405020304" pitchFamily="18" charset="0"/>
              </a:rPr>
              <a:t>+</a:t>
            </a:r>
            <a:r>
              <a:rPr lang="en-US" altLang="zh-CN" sz="2000" b="1" dirty="0">
                <a:latin typeface="Times New Roman" panose="02020603050405020304" pitchFamily="18" charset="0"/>
              </a:rPr>
              <a:t>  T</a:t>
            </a:r>
          </a:p>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         F</a:t>
            </a:r>
          </a:p>
          <a:p>
            <a:pPr eaLnBrk="1" hangingPunct="1">
              <a:lnSpc>
                <a:spcPct val="250000"/>
              </a:lnSpc>
              <a:spcBef>
                <a:spcPct val="0"/>
              </a:spcBef>
              <a:buClrTx/>
              <a:buSzTx/>
              <a:buFont typeface="Arial" panose="020B0604020202020204" pitchFamily="34" charset="0"/>
              <a:buNone/>
            </a:pPr>
            <a:r>
              <a:rPr lang="en-US" altLang="zh-CN" sz="2000" b="1" dirty="0">
                <a:solidFill>
                  <a:srgbClr val="011893"/>
                </a:solidFill>
                <a:latin typeface="Times New Roman" panose="02020603050405020304" pitchFamily="18" charset="0"/>
              </a:rPr>
              <a:t>      (</a:t>
            </a:r>
            <a:r>
              <a:rPr lang="en-US" altLang="zh-CN" sz="2000" b="1" dirty="0">
                <a:latin typeface="Times New Roman" panose="02020603050405020304" pitchFamily="18" charset="0"/>
              </a:rPr>
              <a:t>  E  )</a:t>
            </a:r>
          </a:p>
        </p:txBody>
      </p:sp>
      <p:sp>
        <p:nvSpPr>
          <p:cNvPr id="564240" name="Line 16"/>
          <p:cNvSpPr>
            <a:spLocks noChangeShapeType="1"/>
          </p:cNvSpPr>
          <p:nvPr/>
        </p:nvSpPr>
        <p:spPr bwMode="auto">
          <a:xfrm flipH="1">
            <a:off x="6357939" y="3621088"/>
            <a:ext cx="185737" cy="4445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41" name="Line 17"/>
          <p:cNvSpPr>
            <a:spLocks noChangeShapeType="1"/>
          </p:cNvSpPr>
          <p:nvPr/>
        </p:nvSpPr>
        <p:spPr bwMode="auto">
          <a:xfrm>
            <a:off x="6683376" y="3616325"/>
            <a:ext cx="195263" cy="4587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42" name="Line 18"/>
          <p:cNvSpPr>
            <a:spLocks noChangeShapeType="1"/>
          </p:cNvSpPr>
          <p:nvPr/>
        </p:nvSpPr>
        <p:spPr bwMode="auto">
          <a:xfrm>
            <a:off x="6610351" y="3633789"/>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43" name="Line 19"/>
          <p:cNvSpPr>
            <a:spLocks noChangeShapeType="1"/>
          </p:cNvSpPr>
          <p:nvPr/>
        </p:nvSpPr>
        <p:spPr bwMode="auto">
          <a:xfrm>
            <a:off x="6894514" y="4375151"/>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44" name="Line 20"/>
          <p:cNvSpPr>
            <a:spLocks noChangeShapeType="1"/>
          </p:cNvSpPr>
          <p:nvPr/>
        </p:nvSpPr>
        <p:spPr bwMode="auto">
          <a:xfrm flipH="1">
            <a:off x="7820025" y="3614738"/>
            <a:ext cx="185738" cy="4445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45" name="Line 21"/>
          <p:cNvSpPr>
            <a:spLocks noChangeShapeType="1"/>
          </p:cNvSpPr>
          <p:nvPr/>
        </p:nvSpPr>
        <p:spPr bwMode="auto">
          <a:xfrm>
            <a:off x="8145463" y="3609975"/>
            <a:ext cx="195262" cy="4587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46" name="Line 22"/>
          <p:cNvSpPr>
            <a:spLocks noChangeShapeType="1"/>
          </p:cNvSpPr>
          <p:nvPr/>
        </p:nvSpPr>
        <p:spPr bwMode="auto">
          <a:xfrm>
            <a:off x="8072439" y="3627439"/>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47" name="Line 23"/>
          <p:cNvSpPr>
            <a:spLocks noChangeShapeType="1"/>
          </p:cNvSpPr>
          <p:nvPr/>
        </p:nvSpPr>
        <p:spPr bwMode="auto">
          <a:xfrm flipH="1">
            <a:off x="8131175" y="4370388"/>
            <a:ext cx="185738" cy="4445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48" name="Line 24"/>
          <p:cNvSpPr>
            <a:spLocks noChangeShapeType="1"/>
          </p:cNvSpPr>
          <p:nvPr/>
        </p:nvSpPr>
        <p:spPr bwMode="auto">
          <a:xfrm>
            <a:off x="8456613" y="4365625"/>
            <a:ext cx="195262" cy="4587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49" name="Line 25"/>
          <p:cNvSpPr>
            <a:spLocks noChangeShapeType="1"/>
          </p:cNvSpPr>
          <p:nvPr/>
        </p:nvSpPr>
        <p:spPr bwMode="auto">
          <a:xfrm>
            <a:off x="8383589" y="4383089"/>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50" name="Line 26"/>
          <p:cNvSpPr>
            <a:spLocks noChangeShapeType="1"/>
          </p:cNvSpPr>
          <p:nvPr/>
        </p:nvSpPr>
        <p:spPr bwMode="auto">
          <a:xfrm flipH="1">
            <a:off x="9407525" y="3602038"/>
            <a:ext cx="185738" cy="4445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51" name="Line 27"/>
          <p:cNvSpPr>
            <a:spLocks noChangeShapeType="1"/>
          </p:cNvSpPr>
          <p:nvPr/>
        </p:nvSpPr>
        <p:spPr bwMode="auto">
          <a:xfrm>
            <a:off x="9732963" y="3597275"/>
            <a:ext cx="195262" cy="4587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52" name="Line 28"/>
          <p:cNvSpPr>
            <a:spLocks noChangeShapeType="1"/>
          </p:cNvSpPr>
          <p:nvPr/>
        </p:nvSpPr>
        <p:spPr bwMode="auto">
          <a:xfrm>
            <a:off x="9659939" y="3614739"/>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53" name="Line 29"/>
          <p:cNvSpPr>
            <a:spLocks noChangeShapeType="1"/>
          </p:cNvSpPr>
          <p:nvPr/>
        </p:nvSpPr>
        <p:spPr bwMode="auto">
          <a:xfrm>
            <a:off x="9967914" y="4352926"/>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54" name="Line 30"/>
          <p:cNvSpPr>
            <a:spLocks noChangeShapeType="1"/>
          </p:cNvSpPr>
          <p:nvPr/>
        </p:nvSpPr>
        <p:spPr bwMode="auto">
          <a:xfrm flipH="1">
            <a:off x="9718675" y="5110163"/>
            <a:ext cx="185738" cy="4445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55" name="Line 31"/>
          <p:cNvSpPr>
            <a:spLocks noChangeShapeType="1"/>
          </p:cNvSpPr>
          <p:nvPr/>
        </p:nvSpPr>
        <p:spPr bwMode="auto">
          <a:xfrm>
            <a:off x="10044113" y="5105400"/>
            <a:ext cx="195262" cy="4587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56" name="Line 32"/>
          <p:cNvSpPr>
            <a:spLocks noChangeShapeType="1"/>
          </p:cNvSpPr>
          <p:nvPr/>
        </p:nvSpPr>
        <p:spPr bwMode="auto">
          <a:xfrm>
            <a:off x="9971089" y="5122864"/>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4257" name="Line 33"/>
          <p:cNvSpPr>
            <a:spLocks noChangeShapeType="1"/>
          </p:cNvSpPr>
          <p:nvPr/>
        </p:nvSpPr>
        <p:spPr bwMode="auto">
          <a:xfrm>
            <a:off x="6891339" y="5143501"/>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9"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330986444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64235"/>
                                        </p:tgtEl>
                                        <p:attrNameLst>
                                          <p:attrName>style.visibility</p:attrName>
                                        </p:attrNameLst>
                                      </p:cBhvr>
                                      <p:to>
                                        <p:strVal val="visible"/>
                                      </p:to>
                                    </p:set>
                                    <p:animEffect transition="in" filter="blinds(horizontal)">
                                      <p:cBhvr>
                                        <p:cTn id="7" dur="500"/>
                                        <p:tgtEl>
                                          <p:spTgt spid="56423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564236">
                                            <p:txEl>
                                              <p:pRg st="0" end="0"/>
                                            </p:txEl>
                                          </p:spTgt>
                                        </p:tgtEl>
                                        <p:attrNameLst>
                                          <p:attrName>style.visibility</p:attrName>
                                        </p:attrNameLst>
                                      </p:cBhvr>
                                      <p:to>
                                        <p:strVal val="visible"/>
                                      </p:to>
                                    </p:set>
                                    <p:animEffect transition="in" filter="blinds(horizontal)">
                                      <p:cBhvr>
                                        <p:cTn id="12" dur="500"/>
                                        <p:tgtEl>
                                          <p:spTgt spid="564236">
                                            <p:txEl>
                                              <p:pRg st="0" end="0"/>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564236">
                                            <p:txEl>
                                              <p:pRg st="1" end="1"/>
                                            </p:txEl>
                                          </p:spTgt>
                                        </p:tgtEl>
                                        <p:attrNameLst>
                                          <p:attrName>style.visibility</p:attrName>
                                        </p:attrNameLst>
                                      </p:cBhvr>
                                      <p:to>
                                        <p:strVal val="visible"/>
                                      </p:to>
                                    </p:set>
                                    <p:animEffect transition="in" filter="blinds(horizontal)">
                                      <p:cBhvr>
                                        <p:cTn id="15" dur="500"/>
                                        <p:tgtEl>
                                          <p:spTgt spid="564236">
                                            <p:txEl>
                                              <p:pRg st="1" end="1"/>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3" presetClass="entr" presetSubtype="10" fill="hold" nodeType="clickEffect">
                                  <p:stCondLst>
                                    <p:cond delay="0"/>
                                  </p:stCondLst>
                                  <p:childTnLst>
                                    <p:set>
                                      <p:cBhvr>
                                        <p:cTn id="19" dur="1" fill="hold">
                                          <p:stCondLst>
                                            <p:cond delay="0"/>
                                          </p:stCondLst>
                                        </p:cTn>
                                        <p:tgtEl>
                                          <p:spTgt spid="564240"/>
                                        </p:tgtEl>
                                        <p:attrNameLst>
                                          <p:attrName>style.visibility</p:attrName>
                                        </p:attrNameLst>
                                      </p:cBhvr>
                                      <p:to>
                                        <p:strVal val="visible"/>
                                      </p:to>
                                    </p:set>
                                    <p:animEffect transition="in" filter="blinds(horizontal)">
                                      <p:cBhvr>
                                        <p:cTn id="20" dur="500"/>
                                        <p:tgtEl>
                                          <p:spTgt spid="564240"/>
                                        </p:tgtEl>
                                      </p:cBhvr>
                                    </p:animEffect>
                                  </p:childTnLst>
                                </p:cTn>
                              </p:par>
                              <p:par>
                                <p:cTn id="21" presetID="3" presetClass="entr" presetSubtype="10" fill="hold" nodeType="withEffect">
                                  <p:stCondLst>
                                    <p:cond delay="0"/>
                                  </p:stCondLst>
                                  <p:childTnLst>
                                    <p:set>
                                      <p:cBhvr>
                                        <p:cTn id="22" dur="1" fill="hold">
                                          <p:stCondLst>
                                            <p:cond delay="0"/>
                                          </p:stCondLst>
                                        </p:cTn>
                                        <p:tgtEl>
                                          <p:spTgt spid="564241"/>
                                        </p:tgtEl>
                                        <p:attrNameLst>
                                          <p:attrName>style.visibility</p:attrName>
                                        </p:attrNameLst>
                                      </p:cBhvr>
                                      <p:to>
                                        <p:strVal val="visible"/>
                                      </p:to>
                                    </p:set>
                                    <p:animEffect transition="in" filter="blinds(horizontal)">
                                      <p:cBhvr>
                                        <p:cTn id="23" dur="500"/>
                                        <p:tgtEl>
                                          <p:spTgt spid="564241"/>
                                        </p:tgtEl>
                                      </p:cBhvr>
                                    </p:animEffect>
                                  </p:childTnLst>
                                </p:cTn>
                              </p:par>
                              <p:par>
                                <p:cTn id="24" presetID="3" presetClass="entr" presetSubtype="10" fill="hold" nodeType="withEffect">
                                  <p:stCondLst>
                                    <p:cond delay="0"/>
                                  </p:stCondLst>
                                  <p:childTnLst>
                                    <p:set>
                                      <p:cBhvr>
                                        <p:cTn id="25" dur="1" fill="hold">
                                          <p:stCondLst>
                                            <p:cond delay="0"/>
                                          </p:stCondLst>
                                        </p:cTn>
                                        <p:tgtEl>
                                          <p:spTgt spid="564242"/>
                                        </p:tgtEl>
                                        <p:attrNameLst>
                                          <p:attrName>style.visibility</p:attrName>
                                        </p:attrNameLst>
                                      </p:cBhvr>
                                      <p:to>
                                        <p:strVal val="visible"/>
                                      </p:to>
                                    </p:set>
                                    <p:animEffect transition="in" filter="blinds(horizontal)">
                                      <p:cBhvr>
                                        <p:cTn id="26" dur="500"/>
                                        <p:tgtEl>
                                          <p:spTgt spid="564242"/>
                                        </p:tgtEl>
                                      </p:cBhvr>
                                    </p:animEffect>
                                  </p:childTnLst>
                                </p:cTn>
                              </p:par>
                              <p:par>
                                <p:cTn id="27" presetID="3" presetClass="entr" presetSubtype="10" fill="hold" nodeType="withEffect">
                                  <p:stCondLst>
                                    <p:cond delay="0"/>
                                  </p:stCondLst>
                                  <p:childTnLst>
                                    <p:set>
                                      <p:cBhvr>
                                        <p:cTn id="28" dur="1" fill="hold">
                                          <p:stCondLst>
                                            <p:cond delay="0"/>
                                          </p:stCondLst>
                                        </p:cTn>
                                        <p:tgtEl>
                                          <p:spTgt spid="564243"/>
                                        </p:tgtEl>
                                        <p:attrNameLst>
                                          <p:attrName>style.visibility</p:attrName>
                                        </p:attrNameLst>
                                      </p:cBhvr>
                                      <p:to>
                                        <p:strVal val="visible"/>
                                      </p:to>
                                    </p:set>
                                    <p:animEffect transition="in" filter="blinds(horizontal)">
                                      <p:cBhvr>
                                        <p:cTn id="29" dur="500"/>
                                        <p:tgtEl>
                                          <p:spTgt spid="564243"/>
                                        </p:tgtEl>
                                      </p:cBhvr>
                                    </p:animEffect>
                                  </p:childTnLst>
                                </p:cTn>
                              </p:par>
                              <p:par>
                                <p:cTn id="30" presetID="3" presetClass="entr" presetSubtype="10" fill="hold" nodeType="withEffect">
                                  <p:stCondLst>
                                    <p:cond delay="0"/>
                                  </p:stCondLst>
                                  <p:childTnLst>
                                    <p:set>
                                      <p:cBhvr>
                                        <p:cTn id="31" dur="1" fill="hold">
                                          <p:stCondLst>
                                            <p:cond delay="0"/>
                                          </p:stCondLst>
                                        </p:cTn>
                                        <p:tgtEl>
                                          <p:spTgt spid="564257"/>
                                        </p:tgtEl>
                                        <p:attrNameLst>
                                          <p:attrName>style.visibility</p:attrName>
                                        </p:attrNameLst>
                                      </p:cBhvr>
                                      <p:to>
                                        <p:strVal val="visible"/>
                                      </p:to>
                                    </p:set>
                                    <p:animEffect transition="in" filter="blinds(horizontal)">
                                      <p:cBhvr>
                                        <p:cTn id="32" dur="500"/>
                                        <p:tgtEl>
                                          <p:spTgt spid="564257"/>
                                        </p:tgtEl>
                                      </p:cBhvr>
                                    </p:animEffect>
                                  </p:childTnLst>
                                </p:cTn>
                              </p:par>
                              <p:par>
                                <p:cTn id="33" presetID="3" presetClass="entr" presetSubtype="10" fill="hold" grpId="0" nodeType="withEffect">
                                  <p:stCondLst>
                                    <p:cond delay="0"/>
                                  </p:stCondLst>
                                  <p:childTnLst>
                                    <p:set>
                                      <p:cBhvr>
                                        <p:cTn id="34" dur="1" fill="hold">
                                          <p:stCondLst>
                                            <p:cond delay="0"/>
                                          </p:stCondLst>
                                        </p:cTn>
                                        <p:tgtEl>
                                          <p:spTgt spid="564237"/>
                                        </p:tgtEl>
                                        <p:attrNameLst>
                                          <p:attrName>style.visibility</p:attrName>
                                        </p:attrNameLst>
                                      </p:cBhvr>
                                      <p:to>
                                        <p:strVal val="visible"/>
                                      </p:to>
                                    </p:set>
                                    <p:animEffect transition="in" filter="blinds(horizontal)">
                                      <p:cBhvr>
                                        <p:cTn id="35" dur="500"/>
                                        <p:tgtEl>
                                          <p:spTgt spid="564237"/>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3" presetClass="entr" presetSubtype="10" fill="hold" nodeType="clickEffect">
                                  <p:stCondLst>
                                    <p:cond delay="0"/>
                                  </p:stCondLst>
                                  <p:childTnLst>
                                    <p:set>
                                      <p:cBhvr>
                                        <p:cTn id="39" dur="1" fill="hold">
                                          <p:stCondLst>
                                            <p:cond delay="0"/>
                                          </p:stCondLst>
                                        </p:cTn>
                                        <p:tgtEl>
                                          <p:spTgt spid="564236">
                                            <p:txEl>
                                              <p:pRg st="2" end="2"/>
                                            </p:txEl>
                                          </p:spTgt>
                                        </p:tgtEl>
                                        <p:attrNameLst>
                                          <p:attrName>style.visibility</p:attrName>
                                        </p:attrNameLst>
                                      </p:cBhvr>
                                      <p:to>
                                        <p:strVal val="visible"/>
                                      </p:to>
                                    </p:set>
                                    <p:animEffect transition="in" filter="blinds(horizontal)">
                                      <p:cBhvr>
                                        <p:cTn id="40" dur="500"/>
                                        <p:tgtEl>
                                          <p:spTgt spid="564236">
                                            <p:txEl>
                                              <p:pRg st="2" end="2"/>
                                            </p:txEl>
                                          </p:spTgt>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3" presetClass="entr" presetSubtype="10" fill="hold" grpId="0" nodeType="clickEffect">
                                  <p:stCondLst>
                                    <p:cond delay="0"/>
                                  </p:stCondLst>
                                  <p:childTnLst>
                                    <p:set>
                                      <p:cBhvr>
                                        <p:cTn id="44" dur="1" fill="hold">
                                          <p:stCondLst>
                                            <p:cond delay="0"/>
                                          </p:stCondLst>
                                        </p:cTn>
                                        <p:tgtEl>
                                          <p:spTgt spid="564238"/>
                                        </p:tgtEl>
                                        <p:attrNameLst>
                                          <p:attrName>style.visibility</p:attrName>
                                        </p:attrNameLst>
                                      </p:cBhvr>
                                      <p:to>
                                        <p:strVal val="visible"/>
                                      </p:to>
                                    </p:set>
                                    <p:animEffect transition="in" filter="blinds(horizontal)">
                                      <p:cBhvr>
                                        <p:cTn id="45" dur="500"/>
                                        <p:tgtEl>
                                          <p:spTgt spid="564238"/>
                                        </p:tgtEl>
                                      </p:cBhvr>
                                    </p:animEffect>
                                  </p:childTnLst>
                                </p:cTn>
                              </p:par>
                              <p:par>
                                <p:cTn id="46" presetID="3" presetClass="entr" presetSubtype="10" fill="hold" nodeType="withEffect">
                                  <p:stCondLst>
                                    <p:cond delay="0"/>
                                  </p:stCondLst>
                                  <p:childTnLst>
                                    <p:set>
                                      <p:cBhvr>
                                        <p:cTn id="47" dur="1" fill="hold">
                                          <p:stCondLst>
                                            <p:cond delay="0"/>
                                          </p:stCondLst>
                                        </p:cTn>
                                        <p:tgtEl>
                                          <p:spTgt spid="564244"/>
                                        </p:tgtEl>
                                        <p:attrNameLst>
                                          <p:attrName>style.visibility</p:attrName>
                                        </p:attrNameLst>
                                      </p:cBhvr>
                                      <p:to>
                                        <p:strVal val="visible"/>
                                      </p:to>
                                    </p:set>
                                    <p:animEffect transition="in" filter="blinds(horizontal)">
                                      <p:cBhvr>
                                        <p:cTn id="48" dur="500"/>
                                        <p:tgtEl>
                                          <p:spTgt spid="564244"/>
                                        </p:tgtEl>
                                      </p:cBhvr>
                                    </p:animEffect>
                                  </p:childTnLst>
                                </p:cTn>
                              </p:par>
                              <p:par>
                                <p:cTn id="49" presetID="3" presetClass="entr" presetSubtype="10" fill="hold" nodeType="withEffect">
                                  <p:stCondLst>
                                    <p:cond delay="0"/>
                                  </p:stCondLst>
                                  <p:childTnLst>
                                    <p:set>
                                      <p:cBhvr>
                                        <p:cTn id="50" dur="1" fill="hold">
                                          <p:stCondLst>
                                            <p:cond delay="0"/>
                                          </p:stCondLst>
                                        </p:cTn>
                                        <p:tgtEl>
                                          <p:spTgt spid="564245"/>
                                        </p:tgtEl>
                                        <p:attrNameLst>
                                          <p:attrName>style.visibility</p:attrName>
                                        </p:attrNameLst>
                                      </p:cBhvr>
                                      <p:to>
                                        <p:strVal val="visible"/>
                                      </p:to>
                                    </p:set>
                                    <p:animEffect transition="in" filter="blinds(horizontal)">
                                      <p:cBhvr>
                                        <p:cTn id="51" dur="500"/>
                                        <p:tgtEl>
                                          <p:spTgt spid="564245"/>
                                        </p:tgtEl>
                                      </p:cBhvr>
                                    </p:animEffect>
                                  </p:childTnLst>
                                </p:cTn>
                              </p:par>
                              <p:par>
                                <p:cTn id="52" presetID="3" presetClass="entr" presetSubtype="10" fill="hold" nodeType="withEffect">
                                  <p:stCondLst>
                                    <p:cond delay="0"/>
                                  </p:stCondLst>
                                  <p:childTnLst>
                                    <p:set>
                                      <p:cBhvr>
                                        <p:cTn id="53" dur="1" fill="hold">
                                          <p:stCondLst>
                                            <p:cond delay="0"/>
                                          </p:stCondLst>
                                        </p:cTn>
                                        <p:tgtEl>
                                          <p:spTgt spid="564246"/>
                                        </p:tgtEl>
                                        <p:attrNameLst>
                                          <p:attrName>style.visibility</p:attrName>
                                        </p:attrNameLst>
                                      </p:cBhvr>
                                      <p:to>
                                        <p:strVal val="visible"/>
                                      </p:to>
                                    </p:set>
                                    <p:animEffect transition="in" filter="blinds(horizontal)">
                                      <p:cBhvr>
                                        <p:cTn id="54" dur="500"/>
                                        <p:tgtEl>
                                          <p:spTgt spid="564246"/>
                                        </p:tgtEl>
                                      </p:cBhvr>
                                    </p:animEffect>
                                  </p:childTnLst>
                                </p:cTn>
                              </p:par>
                              <p:par>
                                <p:cTn id="55" presetID="3" presetClass="entr" presetSubtype="10" fill="hold" nodeType="withEffect">
                                  <p:stCondLst>
                                    <p:cond delay="0"/>
                                  </p:stCondLst>
                                  <p:childTnLst>
                                    <p:set>
                                      <p:cBhvr>
                                        <p:cTn id="56" dur="1" fill="hold">
                                          <p:stCondLst>
                                            <p:cond delay="0"/>
                                          </p:stCondLst>
                                        </p:cTn>
                                        <p:tgtEl>
                                          <p:spTgt spid="564247"/>
                                        </p:tgtEl>
                                        <p:attrNameLst>
                                          <p:attrName>style.visibility</p:attrName>
                                        </p:attrNameLst>
                                      </p:cBhvr>
                                      <p:to>
                                        <p:strVal val="visible"/>
                                      </p:to>
                                    </p:set>
                                    <p:animEffect transition="in" filter="blinds(horizontal)">
                                      <p:cBhvr>
                                        <p:cTn id="57" dur="500"/>
                                        <p:tgtEl>
                                          <p:spTgt spid="564247"/>
                                        </p:tgtEl>
                                      </p:cBhvr>
                                    </p:animEffect>
                                  </p:childTnLst>
                                </p:cTn>
                              </p:par>
                              <p:par>
                                <p:cTn id="58" presetID="3" presetClass="entr" presetSubtype="10" fill="hold" nodeType="withEffect">
                                  <p:stCondLst>
                                    <p:cond delay="0"/>
                                  </p:stCondLst>
                                  <p:childTnLst>
                                    <p:set>
                                      <p:cBhvr>
                                        <p:cTn id="59" dur="1" fill="hold">
                                          <p:stCondLst>
                                            <p:cond delay="0"/>
                                          </p:stCondLst>
                                        </p:cTn>
                                        <p:tgtEl>
                                          <p:spTgt spid="564248"/>
                                        </p:tgtEl>
                                        <p:attrNameLst>
                                          <p:attrName>style.visibility</p:attrName>
                                        </p:attrNameLst>
                                      </p:cBhvr>
                                      <p:to>
                                        <p:strVal val="visible"/>
                                      </p:to>
                                    </p:set>
                                    <p:animEffect transition="in" filter="blinds(horizontal)">
                                      <p:cBhvr>
                                        <p:cTn id="60" dur="500"/>
                                        <p:tgtEl>
                                          <p:spTgt spid="564248"/>
                                        </p:tgtEl>
                                      </p:cBhvr>
                                    </p:animEffect>
                                  </p:childTnLst>
                                </p:cTn>
                              </p:par>
                              <p:par>
                                <p:cTn id="61" presetID="3" presetClass="entr" presetSubtype="10" fill="hold" nodeType="withEffect">
                                  <p:stCondLst>
                                    <p:cond delay="0"/>
                                  </p:stCondLst>
                                  <p:childTnLst>
                                    <p:set>
                                      <p:cBhvr>
                                        <p:cTn id="62" dur="1" fill="hold">
                                          <p:stCondLst>
                                            <p:cond delay="0"/>
                                          </p:stCondLst>
                                        </p:cTn>
                                        <p:tgtEl>
                                          <p:spTgt spid="564249"/>
                                        </p:tgtEl>
                                        <p:attrNameLst>
                                          <p:attrName>style.visibility</p:attrName>
                                        </p:attrNameLst>
                                      </p:cBhvr>
                                      <p:to>
                                        <p:strVal val="visible"/>
                                      </p:to>
                                    </p:set>
                                    <p:animEffect transition="in" filter="blinds(horizontal)">
                                      <p:cBhvr>
                                        <p:cTn id="63" dur="500"/>
                                        <p:tgtEl>
                                          <p:spTgt spid="564249"/>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3" presetClass="entr" presetSubtype="10" fill="hold" nodeType="clickEffect">
                                  <p:stCondLst>
                                    <p:cond delay="0"/>
                                  </p:stCondLst>
                                  <p:childTnLst>
                                    <p:set>
                                      <p:cBhvr>
                                        <p:cTn id="67" dur="1" fill="hold">
                                          <p:stCondLst>
                                            <p:cond delay="0"/>
                                          </p:stCondLst>
                                        </p:cTn>
                                        <p:tgtEl>
                                          <p:spTgt spid="564236">
                                            <p:txEl>
                                              <p:pRg st="3" end="3"/>
                                            </p:txEl>
                                          </p:spTgt>
                                        </p:tgtEl>
                                        <p:attrNameLst>
                                          <p:attrName>style.visibility</p:attrName>
                                        </p:attrNameLst>
                                      </p:cBhvr>
                                      <p:to>
                                        <p:strVal val="visible"/>
                                      </p:to>
                                    </p:set>
                                    <p:animEffect transition="in" filter="blinds(horizontal)">
                                      <p:cBhvr>
                                        <p:cTn id="68" dur="500"/>
                                        <p:tgtEl>
                                          <p:spTgt spid="564236">
                                            <p:txEl>
                                              <p:pRg st="3" end="3"/>
                                            </p:txEl>
                                          </p:spTgt>
                                        </p:tgtEl>
                                      </p:cBhvr>
                                    </p:animEffect>
                                  </p:childTnLst>
                                </p:cTn>
                              </p:par>
                            </p:childTnLst>
                          </p:cTn>
                        </p:par>
                      </p:childTnLst>
                    </p:cTn>
                  </p:par>
                  <p:par>
                    <p:cTn id="69" fill="hold" nodeType="clickPar">
                      <p:stCondLst>
                        <p:cond delay="indefinite"/>
                      </p:stCondLst>
                      <p:childTnLst>
                        <p:par>
                          <p:cTn id="70" fill="hold" nodeType="withGroup">
                            <p:stCondLst>
                              <p:cond delay="0"/>
                            </p:stCondLst>
                            <p:childTnLst>
                              <p:par>
                                <p:cTn id="71" presetID="3" presetClass="entr" presetSubtype="10" fill="hold" grpId="0" nodeType="clickEffect">
                                  <p:stCondLst>
                                    <p:cond delay="0"/>
                                  </p:stCondLst>
                                  <p:childTnLst>
                                    <p:set>
                                      <p:cBhvr>
                                        <p:cTn id="72" dur="1" fill="hold">
                                          <p:stCondLst>
                                            <p:cond delay="0"/>
                                          </p:stCondLst>
                                        </p:cTn>
                                        <p:tgtEl>
                                          <p:spTgt spid="564239"/>
                                        </p:tgtEl>
                                        <p:attrNameLst>
                                          <p:attrName>style.visibility</p:attrName>
                                        </p:attrNameLst>
                                      </p:cBhvr>
                                      <p:to>
                                        <p:strVal val="visible"/>
                                      </p:to>
                                    </p:set>
                                    <p:animEffect transition="in" filter="blinds(horizontal)">
                                      <p:cBhvr>
                                        <p:cTn id="73" dur="500"/>
                                        <p:tgtEl>
                                          <p:spTgt spid="564239"/>
                                        </p:tgtEl>
                                      </p:cBhvr>
                                    </p:animEffect>
                                  </p:childTnLst>
                                </p:cTn>
                              </p:par>
                              <p:par>
                                <p:cTn id="74" presetID="3" presetClass="entr" presetSubtype="10" fill="hold" nodeType="withEffect">
                                  <p:stCondLst>
                                    <p:cond delay="0"/>
                                  </p:stCondLst>
                                  <p:childTnLst>
                                    <p:set>
                                      <p:cBhvr>
                                        <p:cTn id="75" dur="1" fill="hold">
                                          <p:stCondLst>
                                            <p:cond delay="0"/>
                                          </p:stCondLst>
                                        </p:cTn>
                                        <p:tgtEl>
                                          <p:spTgt spid="564250"/>
                                        </p:tgtEl>
                                        <p:attrNameLst>
                                          <p:attrName>style.visibility</p:attrName>
                                        </p:attrNameLst>
                                      </p:cBhvr>
                                      <p:to>
                                        <p:strVal val="visible"/>
                                      </p:to>
                                    </p:set>
                                    <p:animEffect transition="in" filter="blinds(horizontal)">
                                      <p:cBhvr>
                                        <p:cTn id="76" dur="500"/>
                                        <p:tgtEl>
                                          <p:spTgt spid="564250"/>
                                        </p:tgtEl>
                                      </p:cBhvr>
                                    </p:animEffect>
                                  </p:childTnLst>
                                </p:cTn>
                              </p:par>
                              <p:par>
                                <p:cTn id="77" presetID="3" presetClass="entr" presetSubtype="10" fill="hold" nodeType="withEffect">
                                  <p:stCondLst>
                                    <p:cond delay="0"/>
                                  </p:stCondLst>
                                  <p:childTnLst>
                                    <p:set>
                                      <p:cBhvr>
                                        <p:cTn id="78" dur="1" fill="hold">
                                          <p:stCondLst>
                                            <p:cond delay="0"/>
                                          </p:stCondLst>
                                        </p:cTn>
                                        <p:tgtEl>
                                          <p:spTgt spid="564251"/>
                                        </p:tgtEl>
                                        <p:attrNameLst>
                                          <p:attrName>style.visibility</p:attrName>
                                        </p:attrNameLst>
                                      </p:cBhvr>
                                      <p:to>
                                        <p:strVal val="visible"/>
                                      </p:to>
                                    </p:set>
                                    <p:animEffect transition="in" filter="blinds(horizontal)">
                                      <p:cBhvr>
                                        <p:cTn id="79" dur="500"/>
                                        <p:tgtEl>
                                          <p:spTgt spid="564251"/>
                                        </p:tgtEl>
                                      </p:cBhvr>
                                    </p:animEffect>
                                  </p:childTnLst>
                                </p:cTn>
                              </p:par>
                              <p:par>
                                <p:cTn id="80" presetID="3" presetClass="entr" presetSubtype="10" fill="hold" nodeType="withEffect">
                                  <p:stCondLst>
                                    <p:cond delay="0"/>
                                  </p:stCondLst>
                                  <p:childTnLst>
                                    <p:set>
                                      <p:cBhvr>
                                        <p:cTn id="81" dur="1" fill="hold">
                                          <p:stCondLst>
                                            <p:cond delay="0"/>
                                          </p:stCondLst>
                                        </p:cTn>
                                        <p:tgtEl>
                                          <p:spTgt spid="564252"/>
                                        </p:tgtEl>
                                        <p:attrNameLst>
                                          <p:attrName>style.visibility</p:attrName>
                                        </p:attrNameLst>
                                      </p:cBhvr>
                                      <p:to>
                                        <p:strVal val="visible"/>
                                      </p:to>
                                    </p:set>
                                    <p:animEffect transition="in" filter="blinds(horizontal)">
                                      <p:cBhvr>
                                        <p:cTn id="82" dur="500"/>
                                        <p:tgtEl>
                                          <p:spTgt spid="564252"/>
                                        </p:tgtEl>
                                      </p:cBhvr>
                                    </p:animEffect>
                                  </p:childTnLst>
                                </p:cTn>
                              </p:par>
                              <p:par>
                                <p:cTn id="83" presetID="3" presetClass="entr" presetSubtype="10" fill="hold" nodeType="withEffect">
                                  <p:stCondLst>
                                    <p:cond delay="0"/>
                                  </p:stCondLst>
                                  <p:childTnLst>
                                    <p:set>
                                      <p:cBhvr>
                                        <p:cTn id="84" dur="1" fill="hold">
                                          <p:stCondLst>
                                            <p:cond delay="0"/>
                                          </p:stCondLst>
                                        </p:cTn>
                                        <p:tgtEl>
                                          <p:spTgt spid="564253"/>
                                        </p:tgtEl>
                                        <p:attrNameLst>
                                          <p:attrName>style.visibility</p:attrName>
                                        </p:attrNameLst>
                                      </p:cBhvr>
                                      <p:to>
                                        <p:strVal val="visible"/>
                                      </p:to>
                                    </p:set>
                                    <p:animEffect transition="in" filter="blinds(horizontal)">
                                      <p:cBhvr>
                                        <p:cTn id="85" dur="500"/>
                                        <p:tgtEl>
                                          <p:spTgt spid="564253"/>
                                        </p:tgtEl>
                                      </p:cBhvr>
                                    </p:animEffect>
                                  </p:childTnLst>
                                </p:cTn>
                              </p:par>
                              <p:par>
                                <p:cTn id="86" presetID="3" presetClass="entr" presetSubtype="10" fill="hold" nodeType="withEffect">
                                  <p:stCondLst>
                                    <p:cond delay="0"/>
                                  </p:stCondLst>
                                  <p:childTnLst>
                                    <p:set>
                                      <p:cBhvr>
                                        <p:cTn id="87" dur="1" fill="hold">
                                          <p:stCondLst>
                                            <p:cond delay="0"/>
                                          </p:stCondLst>
                                        </p:cTn>
                                        <p:tgtEl>
                                          <p:spTgt spid="564254"/>
                                        </p:tgtEl>
                                        <p:attrNameLst>
                                          <p:attrName>style.visibility</p:attrName>
                                        </p:attrNameLst>
                                      </p:cBhvr>
                                      <p:to>
                                        <p:strVal val="visible"/>
                                      </p:to>
                                    </p:set>
                                    <p:animEffect transition="in" filter="blinds(horizontal)">
                                      <p:cBhvr>
                                        <p:cTn id="88" dur="500"/>
                                        <p:tgtEl>
                                          <p:spTgt spid="564254"/>
                                        </p:tgtEl>
                                      </p:cBhvr>
                                    </p:animEffect>
                                  </p:childTnLst>
                                </p:cTn>
                              </p:par>
                              <p:par>
                                <p:cTn id="89" presetID="3" presetClass="entr" presetSubtype="10" fill="hold" nodeType="withEffect">
                                  <p:stCondLst>
                                    <p:cond delay="0"/>
                                  </p:stCondLst>
                                  <p:childTnLst>
                                    <p:set>
                                      <p:cBhvr>
                                        <p:cTn id="90" dur="1" fill="hold">
                                          <p:stCondLst>
                                            <p:cond delay="0"/>
                                          </p:stCondLst>
                                        </p:cTn>
                                        <p:tgtEl>
                                          <p:spTgt spid="564255"/>
                                        </p:tgtEl>
                                        <p:attrNameLst>
                                          <p:attrName>style.visibility</p:attrName>
                                        </p:attrNameLst>
                                      </p:cBhvr>
                                      <p:to>
                                        <p:strVal val="visible"/>
                                      </p:to>
                                    </p:set>
                                    <p:animEffect transition="in" filter="blinds(horizontal)">
                                      <p:cBhvr>
                                        <p:cTn id="91" dur="500"/>
                                        <p:tgtEl>
                                          <p:spTgt spid="564255"/>
                                        </p:tgtEl>
                                      </p:cBhvr>
                                    </p:animEffect>
                                  </p:childTnLst>
                                </p:cTn>
                              </p:par>
                              <p:par>
                                <p:cTn id="92" presetID="3" presetClass="entr" presetSubtype="10" fill="hold" nodeType="withEffect">
                                  <p:stCondLst>
                                    <p:cond delay="0"/>
                                  </p:stCondLst>
                                  <p:childTnLst>
                                    <p:set>
                                      <p:cBhvr>
                                        <p:cTn id="93" dur="1" fill="hold">
                                          <p:stCondLst>
                                            <p:cond delay="0"/>
                                          </p:stCondLst>
                                        </p:cTn>
                                        <p:tgtEl>
                                          <p:spTgt spid="564256"/>
                                        </p:tgtEl>
                                        <p:attrNameLst>
                                          <p:attrName>style.visibility</p:attrName>
                                        </p:attrNameLst>
                                      </p:cBhvr>
                                      <p:to>
                                        <p:strVal val="visible"/>
                                      </p:to>
                                    </p:set>
                                    <p:animEffect transition="in" filter="blinds(horizontal)">
                                      <p:cBhvr>
                                        <p:cTn id="94" dur="500"/>
                                        <p:tgtEl>
                                          <p:spTgt spid="5642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4235" grpId="0"/>
      <p:bldP spid="564237" grpId="0"/>
      <p:bldP spid="564238" grpId="0"/>
      <p:bldP spid="56423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251" name="Rectangle 3"/>
          <p:cNvSpPr>
            <a:spLocks noChangeArrowheads="1"/>
          </p:cNvSpPr>
          <p:nvPr/>
        </p:nvSpPr>
        <p:spPr bwMode="auto">
          <a:xfrm>
            <a:off x="1806576" y="598488"/>
            <a:ext cx="4716356"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50000"/>
              </a:lnSpc>
              <a:spcBef>
                <a:spcPct val="20000"/>
              </a:spcBef>
              <a:buClr>
                <a:schemeClr val="accent1"/>
              </a:buClr>
              <a:buSzPct val="80000"/>
              <a:buFont typeface="Wingdings 2" panose="05020102010507070707" pitchFamily="18" charset="2"/>
              <a:buNone/>
              <a:defRPr/>
            </a:pPr>
            <a:r>
              <a:rPr lang="zh-CN" altLang="en-US" sz="3200" b="1">
                <a:latin typeface="Times New Roman" panose="02020603050405020304" pitchFamily="18" charset="0"/>
                <a:ea typeface="黑体" panose="02010609060101010101" pitchFamily="49" charset="-122"/>
              </a:rPr>
              <a:t>一、算符优先关系的定义</a:t>
            </a:r>
          </a:p>
        </p:txBody>
      </p:sp>
      <p:sp>
        <p:nvSpPr>
          <p:cNvPr id="565252" name="Rectangle 4"/>
          <p:cNvSpPr>
            <a:spLocks noChangeArrowheads="1"/>
          </p:cNvSpPr>
          <p:nvPr/>
        </p:nvSpPr>
        <p:spPr bwMode="auto">
          <a:xfrm>
            <a:off x="1928814" y="1363663"/>
            <a:ext cx="8491537" cy="590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55000"/>
              </a:lnSpc>
              <a:buFont typeface="Arial" panose="020B0604020202020204" pitchFamily="34" charset="0"/>
              <a:buNone/>
              <a:defRPr/>
            </a:pPr>
            <a:r>
              <a:rPr lang="en-US" altLang="zh-CN" sz="2400" b="1" dirty="0">
                <a:solidFill>
                  <a:srgbClr val="011893"/>
                </a:solidFill>
                <a:latin typeface="Times New Roman" panose="02020603050405020304" pitchFamily="18" charset="0"/>
              </a:rPr>
              <a:t>1</a:t>
            </a:r>
            <a:r>
              <a:rPr lang="zh-CN" altLang="en-US" sz="2400" b="1" dirty="0">
                <a:solidFill>
                  <a:srgbClr val="011893"/>
                </a:solidFill>
                <a:latin typeface="Times New Roman" panose="02020603050405020304" pitchFamily="18" charset="0"/>
              </a:rPr>
              <a:t>、算符优先关系</a:t>
            </a:r>
            <a:r>
              <a:rPr lang="en-US" altLang="zh-CN" sz="2400" b="1" dirty="0">
                <a:solidFill>
                  <a:srgbClr val="011893"/>
                </a:solidFill>
                <a:latin typeface="Times New Roman" panose="02020603050405020304" pitchFamily="18" charset="0"/>
              </a:rPr>
              <a:t>——</a:t>
            </a:r>
            <a:r>
              <a:rPr lang="zh-CN" altLang="en-US" sz="2400" b="1" dirty="0">
                <a:solidFill>
                  <a:srgbClr val="011893"/>
                </a:solidFill>
                <a:latin typeface="Times New Roman" panose="02020603050405020304" pitchFamily="18" charset="0"/>
              </a:rPr>
              <a:t>举例</a:t>
            </a:r>
          </a:p>
        </p:txBody>
      </p:sp>
      <p:sp>
        <p:nvSpPr>
          <p:cNvPr id="565253" name="Rectangle 5"/>
          <p:cNvSpPr>
            <a:spLocks noChangeArrowheads="1"/>
          </p:cNvSpPr>
          <p:nvPr/>
        </p:nvSpPr>
        <p:spPr bwMode="auto">
          <a:xfrm>
            <a:off x="1952625" y="1971676"/>
            <a:ext cx="8301038" cy="885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已知文法</a:t>
            </a:r>
            <a:r>
              <a:rPr lang="en-US" altLang="zh-CN" sz="2000" b="1">
                <a:latin typeface="Times New Roman" panose="02020603050405020304" pitchFamily="18" charset="0"/>
              </a:rPr>
              <a:t>G[E]:</a:t>
            </a:r>
            <a:r>
              <a:rPr lang="zh-CN" altLang="en-US" sz="2000" b="1">
                <a:latin typeface="Times New Roman" panose="02020603050405020304" pitchFamily="18" charset="0"/>
              </a:rPr>
              <a:t>     </a:t>
            </a:r>
            <a:r>
              <a:rPr lang="en-US" altLang="zh-CN" sz="2000" b="1">
                <a:latin typeface="Times New Roman" panose="02020603050405020304" pitchFamily="18" charset="0"/>
              </a:rPr>
              <a:t>E::=E+T | T</a:t>
            </a:r>
            <a:r>
              <a:rPr lang="zh-CN" altLang="en-US" sz="2000" b="1">
                <a:latin typeface="Times New Roman" panose="02020603050405020304" pitchFamily="18" charset="0"/>
              </a:rPr>
              <a:t>         </a:t>
            </a:r>
            <a:r>
              <a:rPr lang="en-US" altLang="zh-CN" sz="2000" b="1">
                <a:latin typeface="Times New Roman" panose="02020603050405020304" pitchFamily="18" charset="0"/>
              </a:rPr>
              <a:t>T::=T*F | F</a:t>
            </a:r>
            <a:r>
              <a:rPr lang="zh-CN" altLang="en-US" sz="2000" b="1">
                <a:latin typeface="Times New Roman" panose="02020603050405020304" pitchFamily="18" charset="0"/>
              </a:rPr>
              <a:t>        </a:t>
            </a:r>
            <a:r>
              <a:rPr lang="en-US" altLang="zh-CN" sz="2000" b="1">
                <a:latin typeface="Times New Roman" panose="02020603050405020304" pitchFamily="18" charset="0"/>
              </a:rPr>
              <a:t>F::=(E) | i </a:t>
            </a:r>
          </a:p>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尝试找一找该文法中存在的算符优先关系</a:t>
            </a:r>
          </a:p>
        </p:txBody>
      </p:sp>
      <p:sp>
        <p:nvSpPr>
          <p:cNvPr id="565254" name="Rectangle 6"/>
          <p:cNvSpPr>
            <a:spLocks noChangeArrowheads="1"/>
          </p:cNvSpPr>
          <p:nvPr/>
        </p:nvSpPr>
        <p:spPr bwMode="auto">
          <a:xfrm>
            <a:off x="1981200" y="2943225"/>
            <a:ext cx="3288080" cy="4320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nSpc>
                <a:spcPct val="120000"/>
              </a:lnSpc>
              <a:spcAft>
                <a:spcPct val="20000"/>
              </a:spcAft>
              <a:defRPr/>
            </a:pPr>
            <a:r>
              <a:rPr lang="zh-CN" altLang="en-US" sz="2000" b="1">
                <a:latin typeface="Times New Roman" panose="02020603050405020304" pitchFamily="18" charset="0"/>
              </a:rPr>
              <a:t>由于</a:t>
            </a:r>
            <a:r>
              <a:rPr lang="en-US" altLang="zh-CN" sz="2000" b="1">
                <a:latin typeface="Times New Roman" panose="02020603050405020304" pitchFamily="18" charset="0"/>
              </a:rPr>
              <a:t>F::=(E)  </a:t>
            </a:r>
            <a:r>
              <a:rPr lang="zh-CN" altLang="en-US" sz="2000" b="1">
                <a:latin typeface="Times New Roman" panose="02020603050405020304" pitchFamily="18" charset="0"/>
              </a:rPr>
              <a:t>所以有  </a:t>
            </a:r>
            <a:r>
              <a:rPr lang="en-US" altLang="zh-CN" sz="2000" b="1">
                <a:latin typeface="Times New Roman" panose="02020603050405020304" pitchFamily="18" charset="0"/>
              </a:rPr>
              <a:t>(  〧  )</a:t>
            </a:r>
            <a:r>
              <a:rPr lang="en-US" altLang="zh-CN" sz="2000"/>
              <a:t> </a:t>
            </a:r>
          </a:p>
        </p:txBody>
      </p:sp>
      <p:sp>
        <p:nvSpPr>
          <p:cNvPr id="565255" name="Rectangle 7"/>
          <p:cNvSpPr>
            <a:spLocks noChangeArrowheads="1"/>
          </p:cNvSpPr>
          <p:nvPr/>
        </p:nvSpPr>
        <p:spPr bwMode="auto">
          <a:xfrm>
            <a:off x="1971675" y="3473451"/>
            <a:ext cx="5634038" cy="1679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由于</a:t>
            </a:r>
            <a:r>
              <a:rPr lang="en-US" altLang="zh-CN" sz="2000" b="1">
                <a:latin typeface="Times New Roman" panose="02020603050405020304" pitchFamily="18" charset="0"/>
              </a:rPr>
              <a:t>E::=E+T</a:t>
            </a:r>
            <a:r>
              <a:rPr lang="zh-CN" altLang="en-US" sz="2000" b="1">
                <a:latin typeface="Times New Roman" panose="02020603050405020304" pitchFamily="18" charset="0"/>
              </a:rPr>
              <a:t> </a:t>
            </a:r>
          </a:p>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而 </a:t>
            </a:r>
            <a:r>
              <a:rPr lang="en-US" altLang="zh-CN" sz="2000" b="1">
                <a:latin typeface="Times New Roman" panose="02020603050405020304" pitchFamily="18" charset="0"/>
              </a:rPr>
              <a:t>T</a:t>
            </a:r>
            <a:r>
              <a:rPr lang="en-US" altLang="zh-CN"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rPr>
              <a:t>+i              </a:t>
            </a:r>
            <a:r>
              <a:rPr lang="zh-CN" altLang="en-US" sz="2000" b="1">
                <a:latin typeface="Times New Roman" panose="02020603050405020304" pitchFamily="18" charset="0"/>
              </a:rPr>
              <a:t>所以有     </a:t>
            </a:r>
            <a:r>
              <a:rPr lang="en-US" altLang="zh-CN" sz="2000" b="1">
                <a:latin typeface="Times New Roman" panose="02020603050405020304" pitchFamily="18" charset="0"/>
              </a:rPr>
              <a:t>+ ·&lt; i </a:t>
            </a:r>
          </a:p>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又有 </a:t>
            </a:r>
            <a:r>
              <a:rPr lang="en-US" altLang="zh-CN" sz="2000" b="1">
                <a:latin typeface="Times New Roman" panose="02020603050405020304" pitchFamily="18" charset="0"/>
              </a:rPr>
              <a:t>T</a:t>
            </a:r>
            <a:r>
              <a:rPr lang="en-US" altLang="zh-CN"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rPr>
              <a:t>+T*F     </a:t>
            </a:r>
            <a:r>
              <a:rPr lang="zh-CN" altLang="en-US" sz="2000" b="1">
                <a:latin typeface="Times New Roman" panose="02020603050405020304" pitchFamily="18" charset="0"/>
              </a:rPr>
              <a:t>所以有    </a:t>
            </a:r>
            <a:r>
              <a:rPr lang="en-US" altLang="zh-CN" sz="2000" b="1">
                <a:latin typeface="Times New Roman" panose="02020603050405020304" pitchFamily="18" charset="0"/>
              </a:rPr>
              <a:t>+ ·&lt; * </a:t>
            </a:r>
          </a:p>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又由于 </a:t>
            </a:r>
            <a:r>
              <a:rPr lang="en-US" altLang="zh-CN" sz="2000" b="1">
                <a:latin typeface="Times New Roman" panose="02020603050405020304" pitchFamily="18" charset="0"/>
              </a:rPr>
              <a:t>T</a:t>
            </a:r>
            <a:r>
              <a:rPr lang="en-US" altLang="zh-CN"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rPr>
              <a:t>+(E)   </a:t>
            </a:r>
            <a:r>
              <a:rPr lang="zh-CN" altLang="en-US" sz="2000" b="1">
                <a:latin typeface="Times New Roman" panose="02020603050405020304" pitchFamily="18" charset="0"/>
              </a:rPr>
              <a:t>所以有    </a:t>
            </a:r>
            <a:r>
              <a:rPr lang="en-US" altLang="zh-CN" sz="2000" b="1">
                <a:latin typeface="Times New Roman" panose="02020603050405020304" pitchFamily="18" charset="0"/>
              </a:rPr>
              <a:t>+ ·&lt; (</a:t>
            </a:r>
            <a:r>
              <a:rPr lang="en-US" altLang="zh-CN"/>
              <a:t> </a:t>
            </a:r>
          </a:p>
        </p:txBody>
      </p:sp>
      <p:sp>
        <p:nvSpPr>
          <p:cNvPr id="565277" name="Rectangle 29"/>
          <p:cNvSpPr>
            <a:spLocks noChangeArrowheads="1"/>
          </p:cNvSpPr>
          <p:nvPr/>
        </p:nvSpPr>
        <p:spPr bwMode="auto">
          <a:xfrm>
            <a:off x="1981200" y="5110163"/>
            <a:ext cx="4572000" cy="1282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由于</a:t>
            </a:r>
            <a:r>
              <a:rPr lang="en-US" altLang="zh-CN" sz="2000" b="1">
                <a:latin typeface="Times New Roman" panose="02020603050405020304" pitchFamily="18" charset="0"/>
              </a:rPr>
              <a:t>E::=E+T</a:t>
            </a:r>
            <a:endParaRPr lang="zh-CN" altLang="en-US" sz="2000" b="1">
              <a:latin typeface="Times New Roman" panose="02020603050405020304" pitchFamily="18" charset="0"/>
            </a:endParaRPr>
          </a:p>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而 </a:t>
            </a:r>
            <a:r>
              <a:rPr lang="en-US" altLang="zh-CN" sz="2000" b="1">
                <a:latin typeface="Times New Roman" panose="02020603050405020304" pitchFamily="18" charset="0"/>
              </a:rPr>
              <a:t>E</a:t>
            </a:r>
            <a:r>
              <a:rPr lang="en-US" altLang="zh-CN"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rPr>
              <a:t>+i             </a:t>
            </a:r>
            <a:r>
              <a:rPr lang="zh-CN" altLang="en-US" sz="2000" b="1">
                <a:latin typeface="Times New Roman" panose="02020603050405020304" pitchFamily="18" charset="0"/>
              </a:rPr>
              <a:t>所以有    </a:t>
            </a:r>
            <a:r>
              <a:rPr lang="en-US" altLang="zh-CN" sz="2000" b="1">
                <a:latin typeface="Times New Roman" panose="02020603050405020304" pitchFamily="18" charset="0"/>
              </a:rPr>
              <a:t>i &gt;· + </a:t>
            </a:r>
          </a:p>
          <a:p>
            <a:pPr algn="just" eaLnBrk="1" hangingPunct="1">
              <a:lnSpc>
                <a:spcPct val="130000"/>
              </a:lnSpc>
              <a:buFont typeface="Arial" panose="020B0604020202020204" pitchFamily="34" charset="0"/>
              <a:buNone/>
              <a:defRPr/>
            </a:pPr>
            <a:r>
              <a:rPr lang="zh-CN" altLang="en-US" sz="2000" b="1">
                <a:latin typeface="Times New Roman" panose="02020603050405020304" pitchFamily="18" charset="0"/>
              </a:rPr>
              <a:t>又有 </a:t>
            </a:r>
            <a:r>
              <a:rPr lang="en-US" altLang="zh-CN" sz="2000" b="1">
                <a:latin typeface="Times New Roman" panose="02020603050405020304" pitchFamily="18" charset="0"/>
              </a:rPr>
              <a:t>E</a:t>
            </a:r>
            <a:r>
              <a:rPr lang="en-US" altLang="zh-CN" sz="2000" b="1">
                <a:latin typeface="Times New Roman" panose="02020603050405020304" pitchFamily="18" charset="0"/>
                <a:sym typeface="Symbol" panose="05050102010706020507" pitchFamily="18" charset="2"/>
              </a:rPr>
              <a:t></a:t>
            </a:r>
            <a:r>
              <a:rPr lang="en-US" altLang="zh-CN" sz="2000" b="1">
                <a:latin typeface="Times New Roman" panose="02020603050405020304" pitchFamily="18" charset="0"/>
              </a:rPr>
              <a:t>E+T</a:t>
            </a:r>
            <a:r>
              <a:rPr lang="zh-CN" altLang="en-US" sz="2000" b="1">
                <a:latin typeface="Times New Roman" panose="02020603050405020304" pitchFamily="18" charset="0"/>
              </a:rPr>
              <a:t>     所以有   </a:t>
            </a:r>
            <a:r>
              <a:rPr lang="en-US" altLang="zh-CN" sz="2000" b="1">
                <a:latin typeface="Times New Roman" panose="02020603050405020304" pitchFamily="18" charset="0"/>
              </a:rPr>
              <a:t>+ &gt;· +</a:t>
            </a:r>
            <a:r>
              <a:rPr lang="en-US" altLang="zh-CN" sz="2000" b="1"/>
              <a:t>  </a:t>
            </a:r>
          </a:p>
        </p:txBody>
      </p:sp>
      <p:sp>
        <p:nvSpPr>
          <p:cNvPr id="565278" name="Text Box 30"/>
          <p:cNvSpPr txBox="1">
            <a:spLocks noChangeArrowheads="1"/>
          </p:cNvSpPr>
          <p:nvPr/>
        </p:nvSpPr>
        <p:spPr bwMode="auto">
          <a:xfrm>
            <a:off x="6813550" y="3546476"/>
            <a:ext cx="1524000" cy="2400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    E</a:t>
            </a:r>
          </a:p>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E  </a:t>
            </a:r>
            <a:r>
              <a:rPr lang="en-US" altLang="zh-CN" sz="2000" b="1" dirty="0">
                <a:solidFill>
                  <a:srgbClr val="011893"/>
                </a:solidFill>
                <a:latin typeface="Times New Roman" panose="02020603050405020304" pitchFamily="18" charset="0"/>
              </a:rPr>
              <a:t>+</a:t>
            </a:r>
            <a:r>
              <a:rPr lang="en-US" altLang="zh-CN" sz="2000" b="1" dirty="0">
                <a:latin typeface="Times New Roman" panose="02020603050405020304" pitchFamily="18" charset="0"/>
              </a:rPr>
              <a:t>  T</a:t>
            </a:r>
          </a:p>
          <a:p>
            <a:pPr eaLnBrk="1" hangingPunct="1">
              <a:lnSpc>
                <a:spcPct val="250000"/>
              </a:lnSpc>
              <a:spcBef>
                <a:spcPct val="0"/>
              </a:spcBef>
              <a:buClrTx/>
              <a:buSzTx/>
              <a:buFont typeface="Arial" panose="020B0604020202020204" pitchFamily="34" charset="0"/>
              <a:buNone/>
            </a:pPr>
            <a:r>
              <a:rPr lang="en-US" altLang="zh-CN" sz="2000" b="1" dirty="0">
                <a:solidFill>
                  <a:srgbClr val="FFFF00"/>
                </a:solidFill>
                <a:latin typeface="Times New Roman" panose="02020603050405020304" pitchFamily="18" charset="0"/>
              </a:rPr>
              <a:t> </a:t>
            </a:r>
            <a:r>
              <a:rPr lang="en-US" altLang="zh-CN" sz="2000" b="1" dirty="0" err="1">
                <a:solidFill>
                  <a:srgbClr val="011893"/>
                </a:solidFill>
                <a:latin typeface="Times New Roman" panose="02020603050405020304" pitchFamily="18" charset="0"/>
              </a:rPr>
              <a:t>i</a:t>
            </a:r>
            <a:endParaRPr lang="en-US" altLang="zh-CN" sz="2000" b="1" dirty="0">
              <a:solidFill>
                <a:srgbClr val="011893"/>
              </a:solidFill>
              <a:latin typeface="Times New Roman" panose="02020603050405020304" pitchFamily="18" charset="0"/>
            </a:endParaRPr>
          </a:p>
        </p:txBody>
      </p:sp>
      <p:sp>
        <p:nvSpPr>
          <p:cNvPr id="565279" name="Line 31"/>
          <p:cNvSpPr>
            <a:spLocks noChangeShapeType="1"/>
          </p:cNvSpPr>
          <p:nvPr/>
        </p:nvSpPr>
        <p:spPr bwMode="auto">
          <a:xfrm flipH="1">
            <a:off x="6994525" y="4275138"/>
            <a:ext cx="185738" cy="4445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5280" name="Line 32"/>
          <p:cNvSpPr>
            <a:spLocks noChangeShapeType="1"/>
          </p:cNvSpPr>
          <p:nvPr/>
        </p:nvSpPr>
        <p:spPr bwMode="auto">
          <a:xfrm>
            <a:off x="7319963" y="4270375"/>
            <a:ext cx="195262" cy="4587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5281" name="Line 33"/>
          <p:cNvSpPr>
            <a:spLocks noChangeShapeType="1"/>
          </p:cNvSpPr>
          <p:nvPr/>
        </p:nvSpPr>
        <p:spPr bwMode="auto">
          <a:xfrm>
            <a:off x="7246939" y="4287839"/>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5284" name="Line 36"/>
          <p:cNvSpPr>
            <a:spLocks noChangeShapeType="1"/>
          </p:cNvSpPr>
          <p:nvPr/>
        </p:nvSpPr>
        <p:spPr bwMode="auto">
          <a:xfrm>
            <a:off x="6986589" y="5043489"/>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5285" name="Text Box 37"/>
          <p:cNvSpPr txBox="1">
            <a:spLocks noChangeArrowheads="1"/>
          </p:cNvSpPr>
          <p:nvPr/>
        </p:nvSpPr>
        <p:spPr bwMode="auto">
          <a:xfrm>
            <a:off x="8235950" y="3546476"/>
            <a:ext cx="2209800" cy="2400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SzPct val="70000"/>
              <a:buFont typeface="Wingdings" panose="05000000000000000000" pitchFamily="2" charset="2"/>
              <a:buChar char="n"/>
              <a:defRPr sz="3200">
                <a:solidFill>
                  <a:schemeClr val="tx1"/>
                </a:solidFill>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5pPr>
            <a:lvl6pPr marL="25146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6pPr>
            <a:lvl7pPr marL="29718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7pPr>
            <a:lvl8pPr marL="34290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8pPr>
            <a:lvl9pPr marL="3886200" indent="-228600" eaLnBrk="0" fontAlgn="base" hangingPunct="0">
              <a:spcBef>
                <a:spcPct val="20000"/>
              </a:spcBef>
              <a:spcAft>
                <a:spcPct val="0"/>
              </a:spcAft>
              <a:buClr>
                <a:schemeClr val="hlink"/>
              </a:buClr>
              <a:buSzPct val="70000"/>
              <a:buFont typeface="Wingdings" panose="05000000000000000000" pitchFamily="2" charset="2"/>
              <a:buChar char="n"/>
              <a:defRPr sz="2000">
                <a:solidFill>
                  <a:schemeClr val="tx1"/>
                </a:solidFill>
                <a:latin typeface="Garamond" panose="02020404030301010803" pitchFamily="18" charset="0"/>
                <a:ea typeface="宋体" panose="02010600030101010101" pitchFamily="2" charset="-122"/>
              </a:defRPr>
            </a:lvl9pPr>
          </a:lstStyle>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          E</a:t>
            </a:r>
          </a:p>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      E  </a:t>
            </a:r>
            <a:r>
              <a:rPr lang="en-US" altLang="zh-CN" sz="2000" b="1" dirty="0">
                <a:solidFill>
                  <a:srgbClr val="011893"/>
                </a:solidFill>
                <a:latin typeface="Times New Roman" panose="02020603050405020304" pitchFamily="18" charset="0"/>
              </a:rPr>
              <a:t>+</a:t>
            </a:r>
            <a:r>
              <a:rPr lang="en-US" altLang="zh-CN" sz="2000" b="1" dirty="0">
                <a:latin typeface="Times New Roman" panose="02020603050405020304" pitchFamily="18" charset="0"/>
              </a:rPr>
              <a:t>  T</a:t>
            </a:r>
          </a:p>
          <a:p>
            <a:pPr eaLnBrk="1" hangingPunct="1">
              <a:lnSpc>
                <a:spcPct val="250000"/>
              </a:lnSpc>
              <a:spcBef>
                <a:spcPct val="0"/>
              </a:spcBef>
              <a:buClrTx/>
              <a:buSzTx/>
              <a:buFont typeface="Arial" panose="020B0604020202020204" pitchFamily="34" charset="0"/>
              <a:buNone/>
            </a:pPr>
            <a:r>
              <a:rPr lang="en-US" altLang="zh-CN" sz="2000" b="1" dirty="0">
                <a:latin typeface="Times New Roman" panose="02020603050405020304" pitchFamily="18" charset="0"/>
              </a:rPr>
              <a:t>  E  </a:t>
            </a:r>
            <a:r>
              <a:rPr lang="en-US" altLang="zh-CN" sz="2000" b="1" dirty="0">
                <a:solidFill>
                  <a:srgbClr val="011893"/>
                </a:solidFill>
                <a:latin typeface="Times New Roman" panose="02020603050405020304" pitchFamily="18" charset="0"/>
              </a:rPr>
              <a:t>+ </a:t>
            </a:r>
            <a:r>
              <a:rPr lang="en-US" altLang="zh-CN" sz="2000" b="1" dirty="0">
                <a:latin typeface="Times New Roman" panose="02020603050405020304" pitchFamily="18" charset="0"/>
              </a:rPr>
              <a:t> T</a:t>
            </a:r>
          </a:p>
        </p:txBody>
      </p:sp>
      <p:sp>
        <p:nvSpPr>
          <p:cNvPr id="565286" name="Line 38"/>
          <p:cNvSpPr>
            <a:spLocks noChangeShapeType="1"/>
          </p:cNvSpPr>
          <p:nvPr/>
        </p:nvSpPr>
        <p:spPr bwMode="auto">
          <a:xfrm flipH="1">
            <a:off x="8797925" y="4275138"/>
            <a:ext cx="185738" cy="4445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5287" name="Line 39"/>
          <p:cNvSpPr>
            <a:spLocks noChangeShapeType="1"/>
          </p:cNvSpPr>
          <p:nvPr/>
        </p:nvSpPr>
        <p:spPr bwMode="auto">
          <a:xfrm>
            <a:off x="9123363" y="4270375"/>
            <a:ext cx="195262" cy="4587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5288" name="Line 40"/>
          <p:cNvSpPr>
            <a:spLocks noChangeShapeType="1"/>
          </p:cNvSpPr>
          <p:nvPr/>
        </p:nvSpPr>
        <p:spPr bwMode="auto">
          <a:xfrm>
            <a:off x="9050339" y="4287839"/>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5290" name="Line 42"/>
          <p:cNvSpPr>
            <a:spLocks noChangeShapeType="1"/>
          </p:cNvSpPr>
          <p:nvPr/>
        </p:nvSpPr>
        <p:spPr bwMode="auto">
          <a:xfrm flipH="1">
            <a:off x="8531225" y="5024438"/>
            <a:ext cx="185738" cy="44450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5291" name="Line 43"/>
          <p:cNvSpPr>
            <a:spLocks noChangeShapeType="1"/>
          </p:cNvSpPr>
          <p:nvPr/>
        </p:nvSpPr>
        <p:spPr bwMode="auto">
          <a:xfrm>
            <a:off x="8856663" y="5019675"/>
            <a:ext cx="195262" cy="458788"/>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5292" name="Line 44"/>
          <p:cNvSpPr>
            <a:spLocks noChangeShapeType="1"/>
          </p:cNvSpPr>
          <p:nvPr/>
        </p:nvSpPr>
        <p:spPr bwMode="auto">
          <a:xfrm>
            <a:off x="8783639" y="5037139"/>
            <a:ext cx="3175" cy="434975"/>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 name="Rectangle 2"/>
          <p:cNvSpPr>
            <a:spLocks noChangeArrowheads="1"/>
          </p:cNvSpPr>
          <p:nvPr/>
        </p:nvSpPr>
        <p:spPr bwMode="auto">
          <a:xfrm>
            <a:off x="1611313" y="66676"/>
            <a:ext cx="8839200"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defRPr/>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4.3.2 </a:t>
            </a:r>
            <a:r>
              <a:rPr lang="zh-CN" altLang="en-US" sz="3700" b="1" dirty="0" smtClean="0">
                <a:solidFill>
                  <a:srgbClr val="011893"/>
                </a:solidFill>
                <a:effectLst/>
                <a:latin typeface="Times New Roman" panose="02020603050405020304" pitchFamily="18" charset="0"/>
              </a:rPr>
              <a:t>算符优先</a:t>
            </a:r>
            <a:r>
              <a:rPr lang="zh-CN" altLang="en-US" sz="3700" b="1" dirty="0">
                <a:solidFill>
                  <a:srgbClr val="011893"/>
                </a:solidFill>
                <a:effectLst/>
                <a:latin typeface="Times New Roman" panose="02020603050405020304" pitchFamily="18" charset="0"/>
              </a:rPr>
              <a:t>分析法</a:t>
            </a:r>
            <a:endParaRPr lang="zh-CN" altLang="en-US" sz="3000" b="1" dirty="0">
              <a:solidFill>
                <a:srgbClr val="011893"/>
              </a:solidFill>
              <a:effectLst/>
              <a:latin typeface="楷体_GB2312" pitchFamily="49" charset="-122"/>
              <a:ea typeface="楷体_GB2312" pitchFamily="49" charset="-122"/>
            </a:endParaRPr>
          </a:p>
        </p:txBody>
      </p:sp>
    </p:spTree>
    <p:extLst>
      <p:ext uri="{BB962C8B-B14F-4D97-AF65-F5344CB8AC3E}">
        <p14:creationId xmlns:p14="http://schemas.microsoft.com/office/powerpoint/2010/main" val="401465692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65277">
                                            <p:txEl>
                                              <p:pRg st="0" end="0"/>
                                            </p:txEl>
                                          </p:spTgt>
                                        </p:tgtEl>
                                        <p:attrNameLst>
                                          <p:attrName>style.visibility</p:attrName>
                                        </p:attrNameLst>
                                      </p:cBhvr>
                                      <p:to>
                                        <p:strVal val="visible"/>
                                      </p:to>
                                    </p:set>
                                    <p:animEffect transition="in" filter="blinds(horizontal)">
                                      <p:cBhvr>
                                        <p:cTn id="7" dur="500"/>
                                        <p:tgtEl>
                                          <p:spTgt spid="565277">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65277">
                                            <p:txEl>
                                              <p:pRg st="1" end="1"/>
                                            </p:txEl>
                                          </p:spTgt>
                                        </p:tgtEl>
                                        <p:attrNameLst>
                                          <p:attrName>style.visibility</p:attrName>
                                        </p:attrNameLst>
                                      </p:cBhvr>
                                      <p:to>
                                        <p:strVal val="visible"/>
                                      </p:to>
                                    </p:set>
                                    <p:animEffect transition="in" filter="blinds(horizontal)">
                                      <p:cBhvr>
                                        <p:cTn id="10" dur="500"/>
                                        <p:tgtEl>
                                          <p:spTgt spid="565277">
                                            <p:txEl>
                                              <p:pRg st="1" end="1"/>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nodeType="clickEffect">
                                  <p:stCondLst>
                                    <p:cond delay="0"/>
                                  </p:stCondLst>
                                  <p:childTnLst>
                                    <p:set>
                                      <p:cBhvr>
                                        <p:cTn id="14" dur="1" fill="hold">
                                          <p:stCondLst>
                                            <p:cond delay="0"/>
                                          </p:stCondLst>
                                        </p:cTn>
                                        <p:tgtEl>
                                          <p:spTgt spid="565279"/>
                                        </p:tgtEl>
                                        <p:attrNameLst>
                                          <p:attrName>style.visibility</p:attrName>
                                        </p:attrNameLst>
                                      </p:cBhvr>
                                      <p:to>
                                        <p:strVal val="visible"/>
                                      </p:to>
                                    </p:set>
                                    <p:animEffect transition="in" filter="blinds(horizontal)">
                                      <p:cBhvr>
                                        <p:cTn id="15" dur="500"/>
                                        <p:tgtEl>
                                          <p:spTgt spid="565279"/>
                                        </p:tgtEl>
                                      </p:cBhvr>
                                    </p:animEffect>
                                  </p:childTnLst>
                                </p:cTn>
                              </p:par>
                              <p:par>
                                <p:cTn id="16" presetID="3" presetClass="entr" presetSubtype="10" fill="hold" nodeType="withEffect">
                                  <p:stCondLst>
                                    <p:cond delay="0"/>
                                  </p:stCondLst>
                                  <p:childTnLst>
                                    <p:set>
                                      <p:cBhvr>
                                        <p:cTn id="17" dur="1" fill="hold">
                                          <p:stCondLst>
                                            <p:cond delay="0"/>
                                          </p:stCondLst>
                                        </p:cTn>
                                        <p:tgtEl>
                                          <p:spTgt spid="565280"/>
                                        </p:tgtEl>
                                        <p:attrNameLst>
                                          <p:attrName>style.visibility</p:attrName>
                                        </p:attrNameLst>
                                      </p:cBhvr>
                                      <p:to>
                                        <p:strVal val="visible"/>
                                      </p:to>
                                    </p:set>
                                    <p:animEffect transition="in" filter="blinds(horizontal)">
                                      <p:cBhvr>
                                        <p:cTn id="18" dur="500"/>
                                        <p:tgtEl>
                                          <p:spTgt spid="565280"/>
                                        </p:tgtEl>
                                      </p:cBhvr>
                                    </p:animEffect>
                                  </p:childTnLst>
                                </p:cTn>
                              </p:par>
                              <p:par>
                                <p:cTn id="19" presetID="3" presetClass="entr" presetSubtype="10" fill="hold" nodeType="withEffect">
                                  <p:stCondLst>
                                    <p:cond delay="0"/>
                                  </p:stCondLst>
                                  <p:childTnLst>
                                    <p:set>
                                      <p:cBhvr>
                                        <p:cTn id="20" dur="1" fill="hold">
                                          <p:stCondLst>
                                            <p:cond delay="0"/>
                                          </p:stCondLst>
                                        </p:cTn>
                                        <p:tgtEl>
                                          <p:spTgt spid="565281"/>
                                        </p:tgtEl>
                                        <p:attrNameLst>
                                          <p:attrName>style.visibility</p:attrName>
                                        </p:attrNameLst>
                                      </p:cBhvr>
                                      <p:to>
                                        <p:strVal val="visible"/>
                                      </p:to>
                                    </p:set>
                                    <p:animEffect transition="in" filter="blinds(horizontal)">
                                      <p:cBhvr>
                                        <p:cTn id="21" dur="500"/>
                                        <p:tgtEl>
                                          <p:spTgt spid="565281"/>
                                        </p:tgtEl>
                                      </p:cBhvr>
                                    </p:animEffect>
                                  </p:childTnLst>
                                </p:cTn>
                              </p:par>
                              <p:par>
                                <p:cTn id="22" presetID="3" presetClass="entr" presetSubtype="10" fill="hold" nodeType="withEffect">
                                  <p:stCondLst>
                                    <p:cond delay="0"/>
                                  </p:stCondLst>
                                  <p:childTnLst>
                                    <p:set>
                                      <p:cBhvr>
                                        <p:cTn id="23" dur="1" fill="hold">
                                          <p:stCondLst>
                                            <p:cond delay="0"/>
                                          </p:stCondLst>
                                        </p:cTn>
                                        <p:tgtEl>
                                          <p:spTgt spid="565284"/>
                                        </p:tgtEl>
                                        <p:attrNameLst>
                                          <p:attrName>style.visibility</p:attrName>
                                        </p:attrNameLst>
                                      </p:cBhvr>
                                      <p:to>
                                        <p:strVal val="visible"/>
                                      </p:to>
                                    </p:set>
                                    <p:animEffect transition="in" filter="blinds(horizontal)">
                                      <p:cBhvr>
                                        <p:cTn id="24" dur="500"/>
                                        <p:tgtEl>
                                          <p:spTgt spid="565284"/>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565278"/>
                                        </p:tgtEl>
                                        <p:attrNameLst>
                                          <p:attrName>style.visibility</p:attrName>
                                        </p:attrNameLst>
                                      </p:cBhvr>
                                      <p:to>
                                        <p:strVal val="visible"/>
                                      </p:to>
                                    </p:set>
                                    <p:animEffect transition="in" filter="blinds(horizontal)">
                                      <p:cBhvr>
                                        <p:cTn id="27" dur="500"/>
                                        <p:tgtEl>
                                          <p:spTgt spid="565278"/>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565277">
                                            <p:txEl>
                                              <p:pRg st="2" end="2"/>
                                            </p:txEl>
                                          </p:spTgt>
                                        </p:tgtEl>
                                        <p:attrNameLst>
                                          <p:attrName>style.visibility</p:attrName>
                                        </p:attrNameLst>
                                      </p:cBhvr>
                                      <p:to>
                                        <p:strVal val="visible"/>
                                      </p:to>
                                    </p:set>
                                    <p:animEffect transition="in" filter="blinds(horizontal)">
                                      <p:cBhvr>
                                        <p:cTn id="32" dur="500"/>
                                        <p:tgtEl>
                                          <p:spTgt spid="565277">
                                            <p:txEl>
                                              <p:pRg st="2" end="2"/>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565285"/>
                                        </p:tgtEl>
                                        <p:attrNameLst>
                                          <p:attrName>style.visibility</p:attrName>
                                        </p:attrNameLst>
                                      </p:cBhvr>
                                      <p:to>
                                        <p:strVal val="visible"/>
                                      </p:to>
                                    </p:set>
                                    <p:animEffect transition="in" filter="blinds(horizontal)">
                                      <p:cBhvr>
                                        <p:cTn id="37" dur="500"/>
                                        <p:tgtEl>
                                          <p:spTgt spid="565285"/>
                                        </p:tgtEl>
                                      </p:cBhvr>
                                    </p:animEffect>
                                  </p:childTnLst>
                                </p:cTn>
                              </p:par>
                              <p:par>
                                <p:cTn id="38" presetID="3" presetClass="entr" presetSubtype="10" fill="hold" nodeType="withEffect">
                                  <p:stCondLst>
                                    <p:cond delay="0"/>
                                  </p:stCondLst>
                                  <p:childTnLst>
                                    <p:set>
                                      <p:cBhvr>
                                        <p:cTn id="39" dur="1" fill="hold">
                                          <p:stCondLst>
                                            <p:cond delay="0"/>
                                          </p:stCondLst>
                                        </p:cTn>
                                        <p:tgtEl>
                                          <p:spTgt spid="565286"/>
                                        </p:tgtEl>
                                        <p:attrNameLst>
                                          <p:attrName>style.visibility</p:attrName>
                                        </p:attrNameLst>
                                      </p:cBhvr>
                                      <p:to>
                                        <p:strVal val="visible"/>
                                      </p:to>
                                    </p:set>
                                    <p:animEffect transition="in" filter="blinds(horizontal)">
                                      <p:cBhvr>
                                        <p:cTn id="40" dur="500"/>
                                        <p:tgtEl>
                                          <p:spTgt spid="565286"/>
                                        </p:tgtEl>
                                      </p:cBhvr>
                                    </p:animEffect>
                                  </p:childTnLst>
                                </p:cTn>
                              </p:par>
                              <p:par>
                                <p:cTn id="41" presetID="3" presetClass="entr" presetSubtype="10" fill="hold" nodeType="withEffect">
                                  <p:stCondLst>
                                    <p:cond delay="0"/>
                                  </p:stCondLst>
                                  <p:childTnLst>
                                    <p:set>
                                      <p:cBhvr>
                                        <p:cTn id="42" dur="1" fill="hold">
                                          <p:stCondLst>
                                            <p:cond delay="0"/>
                                          </p:stCondLst>
                                        </p:cTn>
                                        <p:tgtEl>
                                          <p:spTgt spid="565287"/>
                                        </p:tgtEl>
                                        <p:attrNameLst>
                                          <p:attrName>style.visibility</p:attrName>
                                        </p:attrNameLst>
                                      </p:cBhvr>
                                      <p:to>
                                        <p:strVal val="visible"/>
                                      </p:to>
                                    </p:set>
                                    <p:animEffect transition="in" filter="blinds(horizontal)">
                                      <p:cBhvr>
                                        <p:cTn id="43" dur="500"/>
                                        <p:tgtEl>
                                          <p:spTgt spid="565287"/>
                                        </p:tgtEl>
                                      </p:cBhvr>
                                    </p:animEffect>
                                  </p:childTnLst>
                                </p:cTn>
                              </p:par>
                              <p:par>
                                <p:cTn id="44" presetID="3" presetClass="entr" presetSubtype="10" fill="hold" nodeType="withEffect">
                                  <p:stCondLst>
                                    <p:cond delay="0"/>
                                  </p:stCondLst>
                                  <p:childTnLst>
                                    <p:set>
                                      <p:cBhvr>
                                        <p:cTn id="45" dur="1" fill="hold">
                                          <p:stCondLst>
                                            <p:cond delay="0"/>
                                          </p:stCondLst>
                                        </p:cTn>
                                        <p:tgtEl>
                                          <p:spTgt spid="565288"/>
                                        </p:tgtEl>
                                        <p:attrNameLst>
                                          <p:attrName>style.visibility</p:attrName>
                                        </p:attrNameLst>
                                      </p:cBhvr>
                                      <p:to>
                                        <p:strVal val="visible"/>
                                      </p:to>
                                    </p:set>
                                    <p:animEffect transition="in" filter="blinds(horizontal)">
                                      <p:cBhvr>
                                        <p:cTn id="46" dur="500"/>
                                        <p:tgtEl>
                                          <p:spTgt spid="565288"/>
                                        </p:tgtEl>
                                      </p:cBhvr>
                                    </p:animEffect>
                                  </p:childTnLst>
                                </p:cTn>
                              </p:par>
                              <p:par>
                                <p:cTn id="47" presetID="3" presetClass="entr" presetSubtype="10" fill="hold" nodeType="withEffect">
                                  <p:stCondLst>
                                    <p:cond delay="0"/>
                                  </p:stCondLst>
                                  <p:childTnLst>
                                    <p:set>
                                      <p:cBhvr>
                                        <p:cTn id="48" dur="1" fill="hold">
                                          <p:stCondLst>
                                            <p:cond delay="0"/>
                                          </p:stCondLst>
                                        </p:cTn>
                                        <p:tgtEl>
                                          <p:spTgt spid="565290"/>
                                        </p:tgtEl>
                                        <p:attrNameLst>
                                          <p:attrName>style.visibility</p:attrName>
                                        </p:attrNameLst>
                                      </p:cBhvr>
                                      <p:to>
                                        <p:strVal val="visible"/>
                                      </p:to>
                                    </p:set>
                                    <p:animEffect transition="in" filter="blinds(horizontal)">
                                      <p:cBhvr>
                                        <p:cTn id="49" dur="500"/>
                                        <p:tgtEl>
                                          <p:spTgt spid="565290"/>
                                        </p:tgtEl>
                                      </p:cBhvr>
                                    </p:animEffect>
                                  </p:childTnLst>
                                </p:cTn>
                              </p:par>
                              <p:par>
                                <p:cTn id="50" presetID="3" presetClass="entr" presetSubtype="10" fill="hold" nodeType="withEffect">
                                  <p:stCondLst>
                                    <p:cond delay="0"/>
                                  </p:stCondLst>
                                  <p:childTnLst>
                                    <p:set>
                                      <p:cBhvr>
                                        <p:cTn id="51" dur="1" fill="hold">
                                          <p:stCondLst>
                                            <p:cond delay="0"/>
                                          </p:stCondLst>
                                        </p:cTn>
                                        <p:tgtEl>
                                          <p:spTgt spid="565291"/>
                                        </p:tgtEl>
                                        <p:attrNameLst>
                                          <p:attrName>style.visibility</p:attrName>
                                        </p:attrNameLst>
                                      </p:cBhvr>
                                      <p:to>
                                        <p:strVal val="visible"/>
                                      </p:to>
                                    </p:set>
                                    <p:animEffect transition="in" filter="blinds(horizontal)">
                                      <p:cBhvr>
                                        <p:cTn id="52" dur="500"/>
                                        <p:tgtEl>
                                          <p:spTgt spid="565291"/>
                                        </p:tgtEl>
                                      </p:cBhvr>
                                    </p:animEffect>
                                  </p:childTnLst>
                                </p:cTn>
                              </p:par>
                              <p:par>
                                <p:cTn id="53" presetID="3" presetClass="entr" presetSubtype="10" fill="hold" nodeType="withEffect">
                                  <p:stCondLst>
                                    <p:cond delay="0"/>
                                  </p:stCondLst>
                                  <p:childTnLst>
                                    <p:set>
                                      <p:cBhvr>
                                        <p:cTn id="54" dur="1" fill="hold">
                                          <p:stCondLst>
                                            <p:cond delay="0"/>
                                          </p:stCondLst>
                                        </p:cTn>
                                        <p:tgtEl>
                                          <p:spTgt spid="565292"/>
                                        </p:tgtEl>
                                        <p:attrNameLst>
                                          <p:attrName>style.visibility</p:attrName>
                                        </p:attrNameLst>
                                      </p:cBhvr>
                                      <p:to>
                                        <p:strVal val="visible"/>
                                      </p:to>
                                    </p:set>
                                    <p:animEffect transition="in" filter="blinds(horizontal)">
                                      <p:cBhvr>
                                        <p:cTn id="55" dur="500"/>
                                        <p:tgtEl>
                                          <p:spTgt spid="5652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5278" grpId="0"/>
      <p:bldP spid="565285" grpId="0"/>
    </p:bld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8C0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15923</TotalTime>
  <Words>7198</Words>
  <Application>Microsoft Office PowerPoint</Application>
  <PresentationFormat>宽屏</PresentationFormat>
  <Paragraphs>2792</Paragraphs>
  <Slides>55</Slides>
  <Notes>1</Notes>
  <HiddenSlides>0</HiddenSlides>
  <MMClips>0</MMClips>
  <ScaleCrop>false</ScaleCrop>
  <HeadingPairs>
    <vt:vector size="6" baseType="variant">
      <vt:variant>
        <vt:lpstr>已用的字体</vt:lpstr>
      </vt:variant>
      <vt:variant>
        <vt:i4>15</vt:i4>
      </vt:variant>
      <vt:variant>
        <vt:lpstr>主题</vt:lpstr>
      </vt:variant>
      <vt:variant>
        <vt:i4>3</vt:i4>
      </vt:variant>
      <vt:variant>
        <vt:lpstr>幻灯片标题</vt:lpstr>
      </vt:variant>
      <vt:variant>
        <vt:i4>55</vt:i4>
      </vt:variant>
    </vt:vector>
  </HeadingPairs>
  <TitlesOfParts>
    <vt:vector size="73" baseType="lpstr">
      <vt:lpstr>方正正粗黑简体</vt:lpstr>
      <vt:lpstr>黑体</vt:lpstr>
      <vt:lpstr>楷体</vt:lpstr>
      <vt:lpstr>楷体_GB2312</vt:lpstr>
      <vt:lpstr>宋体</vt:lpstr>
      <vt:lpstr>微软雅黑</vt:lpstr>
      <vt:lpstr>Arial</vt:lpstr>
      <vt:lpstr>Calibri</vt:lpstr>
      <vt:lpstr>Calibri Light</vt:lpstr>
      <vt:lpstr>Franklin Gothic Medium</vt:lpstr>
      <vt:lpstr>Garamond</vt:lpstr>
      <vt:lpstr>Symbol</vt:lpstr>
      <vt:lpstr>Times New Roman</vt:lpstr>
      <vt:lpstr>Wingdings</vt:lpstr>
      <vt:lpstr>Wingdings 2</vt:lpstr>
      <vt:lpstr>1_Office 主题</vt:lpstr>
      <vt:lpstr>2_Office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zhanghong</dc:creator>
  <cp:keywords/>
  <dc:description/>
  <cp:lastModifiedBy>jly</cp:lastModifiedBy>
  <cp:revision>951</cp:revision>
  <dcterms:created xsi:type="dcterms:W3CDTF">2015-10-08T06:42:00Z</dcterms:created>
  <dcterms:modified xsi:type="dcterms:W3CDTF">2021-05-07T12:37:46Z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2052-10.1.0.7643</vt:lpwstr>
  </property>
</Properties>
</file>